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490" r:id="rId2"/>
    <p:sldId id="258" r:id="rId3"/>
    <p:sldId id="261" r:id="rId4"/>
    <p:sldId id="504" r:id="rId5"/>
    <p:sldId id="505" r:id="rId6"/>
    <p:sldId id="507" r:id="rId7"/>
    <p:sldId id="508" r:id="rId8"/>
    <p:sldId id="509" r:id="rId9"/>
    <p:sldId id="510" r:id="rId10"/>
    <p:sldId id="511" r:id="rId11"/>
    <p:sldId id="512" r:id="rId12"/>
    <p:sldId id="503" r:id="rId13"/>
    <p:sldId id="259" r:id="rId14"/>
    <p:sldId id="497" r:id="rId15"/>
    <p:sldId id="484" r:id="rId16"/>
    <p:sldId id="262" r:id="rId17"/>
    <p:sldId id="263" r:id="rId18"/>
    <p:sldId id="474" r:id="rId19"/>
    <p:sldId id="502" r:id="rId20"/>
    <p:sldId id="465" r:id="rId21"/>
    <p:sldId id="264" r:id="rId22"/>
    <p:sldId id="265" r:id="rId23"/>
    <p:sldId id="266" r:id="rId24"/>
    <p:sldId id="268" r:id="rId25"/>
    <p:sldId id="267" r:id="rId26"/>
    <p:sldId id="460" r:id="rId27"/>
    <p:sldId id="269" r:id="rId28"/>
    <p:sldId id="456" r:id="rId29"/>
    <p:sldId id="461" r:id="rId30"/>
    <p:sldId id="272" r:id="rId31"/>
    <p:sldId id="274" r:id="rId32"/>
    <p:sldId id="275" r:id="rId33"/>
    <p:sldId id="457" r:id="rId34"/>
    <p:sldId id="506" r:id="rId35"/>
    <p:sldId id="475" r:id="rId36"/>
    <p:sldId id="476" r:id="rId37"/>
    <p:sldId id="477" r:id="rId38"/>
    <p:sldId id="448" r:id="rId39"/>
    <p:sldId id="466" r:id="rId40"/>
    <p:sldId id="443" r:id="rId41"/>
    <p:sldId id="467" r:id="rId42"/>
    <p:sldId id="450" r:id="rId43"/>
    <p:sldId id="468" r:id="rId44"/>
    <p:sldId id="478" r:id="rId45"/>
    <p:sldId id="469" r:id="rId46"/>
    <p:sldId id="479" r:id="rId47"/>
    <p:sldId id="452" r:id="rId48"/>
    <p:sldId id="480" r:id="rId49"/>
    <p:sldId id="481" r:id="rId50"/>
    <p:sldId id="482" r:id="rId51"/>
    <p:sldId id="483" r:id="rId52"/>
    <p:sldId id="440" r:id="rId53"/>
    <p:sldId id="407" r:id="rId54"/>
    <p:sldId id="428" r:id="rId55"/>
    <p:sldId id="470" r:id="rId56"/>
    <p:sldId id="427" r:id="rId57"/>
    <p:sldId id="454" r:id="rId58"/>
    <p:sldId id="442" r:id="rId59"/>
    <p:sldId id="486" r:id="rId60"/>
    <p:sldId id="51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67" d="100"/>
          <a:sy n="67" d="100"/>
        </p:scale>
        <p:origin x="7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ata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png"/><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FDC461-B729-4EEA-88C2-659D13783411}" type="doc">
      <dgm:prSet loTypeId="urn:microsoft.com/office/officeart/2005/8/layout/hProcess9" loCatId="process" qsTypeId="urn:microsoft.com/office/officeart/2005/8/quickstyle/simple1" qsCatId="simple" csTypeId="urn:microsoft.com/office/officeart/2005/8/colors/accent1_2" csCatId="accent1" phldr="1"/>
      <dgm:spPr/>
    </dgm:pt>
    <dgm:pt modelId="{7BC99A43-8BBE-44C1-A96F-E71EF0E5626B}">
      <dgm:prSet phldrT="[Text]"/>
      <dgm:spPr>
        <a:solidFill>
          <a:schemeClr val="tx1"/>
        </a:solidFill>
        <a:ln>
          <a:solidFill>
            <a:schemeClr val="tx1"/>
          </a:solidFill>
        </a:ln>
      </dgm:spPr>
      <dgm:t>
        <a:bodyPr/>
        <a:lstStyle/>
        <a:p>
          <a:r>
            <a:rPr lang="en-US" u="sng" dirty="0">
              <a:latin typeface="Arial Narrow" panose="020B0606020202030204" pitchFamily="34" charset="0"/>
            </a:rPr>
            <a:t>Pattern</a:t>
          </a:r>
        </a:p>
        <a:p>
          <a:r>
            <a:rPr lang="en-US" dirty="0"/>
            <a:t>Dispersed</a:t>
          </a:r>
        </a:p>
      </dgm:t>
    </dgm:pt>
    <dgm:pt modelId="{687EB055-A5CE-4B23-B732-CF849830DA56}" type="parTrans" cxnId="{C0C69BF1-A50F-4106-B8C1-23639A5D7D27}">
      <dgm:prSet/>
      <dgm:spPr/>
      <dgm:t>
        <a:bodyPr/>
        <a:lstStyle/>
        <a:p>
          <a:endParaRPr lang="en-US"/>
        </a:p>
      </dgm:t>
    </dgm:pt>
    <dgm:pt modelId="{7A4BD148-030B-44E7-87E5-D9884C7D66B5}" type="sibTrans" cxnId="{C0C69BF1-A50F-4106-B8C1-23639A5D7D27}">
      <dgm:prSet/>
      <dgm:spPr/>
      <dgm:t>
        <a:bodyPr/>
        <a:lstStyle/>
        <a:p>
          <a:endParaRPr lang="en-US"/>
        </a:p>
      </dgm:t>
    </dgm:pt>
    <dgm:pt modelId="{AF971858-B84B-41C4-8CAD-90F47DF80B14}">
      <dgm:prSet phldrT="[Text]"/>
      <dgm:spPr>
        <a:solidFill>
          <a:schemeClr val="tx1"/>
        </a:solidFill>
        <a:ln>
          <a:solidFill>
            <a:schemeClr val="tx1"/>
          </a:solidFill>
        </a:ln>
      </dgm:spPr>
      <dgm:t>
        <a:bodyPr/>
        <a:lstStyle/>
        <a:p>
          <a:r>
            <a:rPr lang="en-US" u="sng" dirty="0"/>
            <a:t>Size</a:t>
          </a:r>
        </a:p>
        <a:p>
          <a:r>
            <a:rPr lang="en-US" u="none" dirty="0"/>
            <a:t>Village</a:t>
          </a:r>
        </a:p>
        <a:p>
          <a:r>
            <a:rPr lang="en-US" dirty="0">
              <a:latin typeface="Arial Narrow" panose="020B0606020202030204" pitchFamily="34" charset="0"/>
            </a:rPr>
            <a:t>Farmstead</a:t>
          </a:r>
        </a:p>
        <a:p>
          <a:r>
            <a:rPr lang="en-US" dirty="0"/>
            <a:t>Hamlet</a:t>
          </a:r>
        </a:p>
      </dgm:t>
    </dgm:pt>
    <dgm:pt modelId="{5F315148-1AAC-4640-A000-14AE1D8C664C}" type="parTrans" cxnId="{C261A458-CC28-4397-9892-9F8CB16FED71}">
      <dgm:prSet/>
      <dgm:spPr/>
      <dgm:t>
        <a:bodyPr/>
        <a:lstStyle/>
        <a:p>
          <a:endParaRPr lang="en-US"/>
        </a:p>
      </dgm:t>
    </dgm:pt>
    <dgm:pt modelId="{45493836-AAC3-4CC1-BD9A-D41AE4BC49F9}" type="sibTrans" cxnId="{C261A458-CC28-4397-9892-9F8CB16FED71}">
      <dgm:prSet/>
      <dgm:spPr/>
      <dgm:t>
        <a:bodyPr/>
        <a:lstStyle/>
        <a:p>
          <a:endParaRPr lang="en-US"/>
        </a:p>
      </dgm:t>
    </dgm:pt>
    <dgm:pt modelId="{DFF57EA9-1C46-4305-BDAC-229EF78154F4}">
      <dgm:prSet phldrT="[Text]"/>
      <dgm:spPr>
        <a:solidFill>
          <a:schemeClr val="tx1"/>
        </a:solidFill>
        <a:ln>
          <a:solidFill>
            <a:schemeClr val="tx1"/>
          </a:solidFill>
        </a:ln>
      </dgm:spPr>
      <dgm:t>
        <a:bodyPr/>
        <a:lstStyle/>
        <a:p>
          <a:r>
            <a:rPr lang="en-US" u="sng" dirty="0"/>
            <a:t>Function</a:t>
          </a:r>
        </a:p>
        <a:p>
          <a:r>
            <a:rPr lang="en-US" dirty="0">
              <a:latin typeface="Arial Narrow" panose="020B0606020202030204" pitchFamily="34" charset="0"/>
            </a:rPr>
            <a:t>Unifunctional</a:t>
          </a:r>
        </a:p>
        <a:p>
          <a:r>
            <a:rPr lang="en-US" dirty="0"/>
            <a:t>Primary Activities</a:t>
          </a:r>
        </a:p>
      </dgm:t>
    </dgm:pt>
    <dgm:pt modelId="{53B6BB93-E1B3-4948-918A-FE1DA7A5ED34}" type="parTrans" cxnId="{BB966C72-7097-4078-8136-DD6A46D1BC25}">
      <dgm:prSet/>
      <dgm:spPr/>
      <dgm:t>
        <a:bodyPr/>
        <a:lstStyle/>
        <a:p>
          <a:endParaRPr lang="en-US"/>
        </a:p>
      </dgm:t>
    </dgm:pt>
    <dgm:pt modelId="{EF209B50-2308-4893-8087-1E1DA1A8CBF5}" type="sibTrans" cxnId="{BB966C72-7097-4078-8136-DD6A46D1BC25}">
      <dgm:prSet/>
      <dgm:spPr/>
      <dgm:t>
        <a:bodyPr/>
        <a:lstStyle/>
        <a:p>
          <a:endParaRPr lang="en-US"/>
        </a:p>
      </dgm:t>
    </dgm:pt>
    <dgm:pt modelId="{5E36EA3D-0711-4EE2-B41B-F22E5E3C29AF}" type="pres">
      <dgm:prSet presAssocID="{22FDC461-B729-4EEA-88C2-659D13783411}" presName="CompostProcess" presStyleCnt="0">
        <dgm:presLayoutVars>
          <dgm:dir/>
          <dgm:resizeHandles val="exact"/>
        </dgm:presLayoutVars>
      </dgm:prSet>
      <dgm:spPr/>
    </dgm:pt>
    <dgm:pt modelId="{62AFB8C6-C440-4C79-A8FB-4E7342ABBE8A}" type="pres">
      <dgm:prSet presAssocID="{22FDC461-B729-4EEA-88C2-659D13783411}" presName="arrow" presStyleLbl="bgShp" presStyleIdx="0" presStyleCnt="1"/>
      <dgm:spPr>
        <a:solidFill>
          <a:schemeClr val="bg1"/>
        </a:solidFill>
        <a:ln>
          <a:solidFill>
            <a:schemeClr val="tx1">
              <a:lumMod val="95000"/>
              <a:lumOff val="5000"/>
            </a:schemeClr>
          </a:solidFill>
        </a:ln>
      </dgm:spPr>
    </dgm:pt>
    <dgm:pt modelId="{48856E5F-20C3-41D1-89C5-53EAC1D43E7C}" type="pres">
      <dgm:prSet presAssocID="{22FDC461-B729-4EEA-88C2-659D13783411}" presName="linearProcess" presStyleCnt="0"/>
      <dgm:spPr/>
    </dgm:pt>
    <dgm:pt modelId="{0FCDED63-E937-4B38-AF53-DBFBB551FEC7}" type="pres">
      <dgm:prSet presAssocID="{7BC99A43-8BBE-44C1-A96F-E71EF0E5626B}" presName="textNode" presStyleLbl="node1" presStyleIdx="0" presStyleCnt="3">
        <dgm:presLayoutVars>
          <dgm:bulletEnabled val="1"/>
        </dgm:presLayoutVars>
      </dgm:prSet>
      <dgm:spPr/>
      <dgm:t>
        <a:bodyPr/>
        <a:lstStyle/>
        <a:p>
          <a:endParaRPr lang="en-US"/>
        </a:p>
      </dgm:t>
    </dgm:pt>
    <dgm:pt modelId="{584D04A7-996C-46EC-A6B6-13832A070422}" type="pres">
      <dgm:prSet presAssocID="{7A4BD148-030B-44E7-87E5-D9884C7D66B5}" presName="sibTrans" presStyleCnt="0"/>
      <dgm:spPr/>
    </dgm:pt>
    <dgm:pt modelId="{956F980C-F7F5-4AE0-82BA-2AEB2F6B9ABC}" type="pres">
      <dgm:prSet presAssocID="{AF971858-B84B-41C4-8CAD-90F47DF80B14}" presName="textNode" presStyleLbl="node1" presStyleIdx="1" presStyleCnt="3">
        <dgm:presLayoutVars>
          <dgm:bulletEnabled val="1"/>
        </dgm:presLayoutVars>
      </dgm:prSet>
      <dgm:spPr/>
      <dgm:t>
        <a:bodyPr/>
        <a:lstStyle/>
        <a:p>
          <a:endParaRPr lang="en-US"/>
        </a:p>
      </dgm:t>
    </dgm:pt>
    <dgm:pt modelId="{0C377977-813F-4227-8F6B-91D1C3A047CA}" type="pres">
      <dgm:prSet presAssocID="{45493836-AAC3-4CC1-BD9A-D41AE4BC49F9}" presName="sibTrans" presStyleCnt="0"/>
      <dgm:spPr/>
    </dgm:pt>
    <dgm:pt modelId="{44097B5B-E230-4847-9563-88693B1F6471}" type="pres">
      <dgm:prSet presAssocID="{DFF57EA9-1C46-4305-BDAC-229EF78154F4}" presName="textNode" presStyleLbl="node1" presStyleIdx="2" presStyleCnt="3">
        <dgm:presLayoutVars>
          <dgm:bulletEnabled val="1"/>
        </dgm:presLayoutVars>
      </dgm:prSet>
      <dgm:spPr/>
      <dgm:t>
        <a:bodyPr/>
        <a:lstStyle/>
        <a:p>
          <a:endParaRPr lang="en-US"/>
        </a:p>
      </dgm:t>
    </dgm:pt>
  </dgm:ptLst>
  <dgm:cxnLst>
    <dgm:cxn modelId="{DD4E4BB9-D147-419E-ACB4-1F1363447207}" type="presOf" srcId="{AF971858-B84B-41C4-8CAD-90F47DF80B14}" destId="{956F980C-F7F5-4AE0-82BA-2AEB2F6B9ABC}" srcOrd="0" destOrd="0" presId="urn:microsoft.com/office/officeart/2005/8/layout/hProcess9"/>
    <dgm:cxn modelId="{C261A458-CC28-4397-9892-9F8CB16FED71}" srcId="{22FDC461-B729-4EEA-88C2-659D13783411}" destId="{AF971858-B84B-41C4-8CAD-90F47DF80B14}" srcOrd="1" destOrd="0" parTransId="{5F315148-1AAC-4640-A000-14AE1D8C664C}" sibTransId="{45493836-AAC3-4CC1-BD9A-D41AE4BC49F9}"/>
    <dgm:cxn modelId="{C9CF876D-1005-4E40-9C9B-D25E4D6BC9E5}" type="presOf" srcId="{DFF57EA9-1C46-4305-BDAC-229EF78154F4}" destId="{44097B5B-E230-4847-9563-88693B1F6471}" srcOrd="0" destOrd="0" presId="urn:microsoft.com/office/officeart/2005/8/layout/hProcess9"/>
    <dgm:cxn modelId="{DBBAD572-3162-4337-ADEF-18554D84C786}" type="presOf" srcId="{22FDC461-B729-4EEA-88C2-659D13783411}" destId="{5E36EA3D-0711-4EE2-B41B-F22E5E3C29AF}" srcOrd="0" destOrd="0" presId="urn:microsoft.com/office/officeart/2005/8/layout/hProcess9"/>
    <dgm:cxn modelId="{35AEFA21-C6DB-48BE-8E11-06372324A582}" type="presOf" srcId="{7BC99A43-8BBE-44C1-A96F-E71EF0E5626B}" destId="{0FCDED63-E937-4B38-AF53-DBFBB551FEC7}" srcOrd="0" destOrd="0" presId="urn:microsoft.com/office/officeart/2005/8/layout/hProcess9"/>
    <dgm:cxn modelId="{BB966C72-7097-4078-8136-DD6A46D1BC25}" srcId="{22FDC461-B729-4EEA-88C2-659D13783411}" destId="{DFF57EA9-1C46-4305-BDAC-229EF78154F4}" srcOrd="2" destOrd="0" parTransId="{53B6BB93-E1B3-4948-918A-FE1DA7A5ED34}" sibTransId="{EF209B50-2308-4893-8087-1E1DA1A8CBF5}"/>
    <dgm:cxn modelId="{C0C69BF1-A50F-4106-B8C1-23639A5D7D27}" srcId="{22FDC461-B729-4EEA-88C2-659D13783411}" destId="{7BC99A43-8BBE-44C1-A96F-E71EF0E5626B}" srcOrd="0" destOrd="0" parTransId="{687EB055-A5CE-4B23-B732-CF849830DA56}" sibTransId="{7A4BD148-030B-44E7-87E5-D9884C7D66B5}"/>
    <dgm:cxn modelId="{DDA708E1-1390-4B0E-B6AF-B2394FBB1695}" type="presParOf" srcId="{5E36EA3D-0711-4EE2-B41B-F22E5E3C29AF}" destId="{62AFB8C6-C440-4C79-A8FB-4E7342ABBE8A}" srcOrd="0" destOrd="0" presId="urn:microsoft.com/office/officeart/2005/8/layout/hProcess9"/>
    <dgm:cxn modelId="{5EDA366B-642E-491B-90A0-6063C21640DB}" type="presParOf" srcId="{5E36EA3D-0711-4EE2-B41B-F22E5E3C29AF}" destId="{48856E5F-20C3-41D1-89C5-53EAC1D43E7C}" srcOrd="1" destOrd="0" presId="urn:microsoft.com/office/officeart/2005/8/layout/hProcess9"/>
    <dgm:cxn modelId="{AA0013EE-79CF-4195-80D4-ED811A71AD54}" type="presParOf" srcId="{48856E5F-20C3-41D1-89C5-53EAC1D43E7C}" destId="{0FCDED63-E937-4B38-AF53-DBFBB551FEC7}" srcOrd="0" destOrd="0" presId="urn:microsoft.com/office/officeart/2005/8/layout/hProcess9"/>
    <dgm:cxn modelId="{3223BDCF-6744-4F92-A987-BCBCD286321F}" type="presParOf" srcId="{48856E5F-20C3-41D1-89C5-53EAC1D43E7C}" destId="{584D04A7-996C-46EC-A6B6-13832A070422}" srcOrd="1" destOrd="0" presId="urn:microsoft.com/office/officeart/2005/8/layout/hProcess9"/>
    <dgm:cxn modelId="{4B2C11E2-47EA-4BAD-B523-727DC95C8577}" type="presParOf" srcId="{48856E5F-20C3-41D1-89C5-53EAC1D43E7C}" destId="{956F980C-F7F5-4AE0-82BA-2AEB2F6B9ABC}" srcOrd="2" destOrd="0" presId="urn:microsoft.com/office/officeart/2005/8/layout/hProcess9"/>
    <dgm:cxn modelId="{33A1F434-FE84-4A03-AB53-97FD4140E647}" type="presParOf" srcId="{48856E5F-20C3-41D1-89C5-53EAC1D43E7C}" destId="{0C377977-813F-4227-8F6B-91D1C3A047CA}" srcOrd="3" destOrd="0" presId="urn:microsoft.com/office/officeart/2005/8/layout/hProcess9"/>
    <dgm:cxn modelId="{B9B87562-54A6-4640-9727-29C6F6B82BBB}" type="presParOf" srcId="{48856E5F-20C3-41D1-89C5-53EAC1D43E7C}" destId="{44097B5B-E230-4847-9563-88693B1F6471}"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89A21C-AC9B-4083-A96C-A93ED680306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19CE481-8C1D-43C0-91FE-054E1E3E8659}">
      <dgm:prSet phldrT="[Text]"/>
      <dgm:spPr>
        <a:solidFill>
          <a:schemeClr val="tx1"/>
        </a:solidFill>
      </dgm:spPr>
      <dgm:t>
        <a:bodyPr/>
        <a:lstStyle/>
        <a:p>
          <a:r>
            <a:rPr lang="en-US" dirty="0">
              <a:latin typeface="Arial Narrow" panose="020B0606020202030204" pitchFamily="34" charset="0"/>
            </a:rPr>
            <a:t>Site </a:t>
          </a:r>
        </a:p>
        <a:p>
          <a:r>
            <a:rPr lang="en-US" dirty="0">
              <a:latin typeface="Arial Narrow" panose="020B0606020202030204" pitchFamily="34" charset="0"/>
            </a:rPr>
            <a:t>Factors </a:t>
          </a:r>
        </a:p>
      </dgm:t>
    </dgm:pt>
    <dgm:pt modelId="{590527B3-4183-4B1B-9867-7810835753F3}" type="parTrans" cxnId="{FB51B176-A93B-49B4-B4A4-4972205D44B0}">
      <dgm:prSet/>
      <dgm:spPr/>
      <dgm:t>
        <a:bodyPr/>
        <a:lstStyle/>
        <a:p>
          <a:endParaRPr lang="en-US"/>
        </a:p>
      </dgm:t>
    </dgm:pt>
    <dgm:pt modelId="{1B0641CB-A910-4394-ADCC-3900AF8A0988}" type="sibTrans" cxnId="{FB51B176-A93B-49B4-B4A4-4972205D44B0}">
      <dgm:prSet/>
      <dgm:spPr/>
      <dgm:t>
        <a:bodyPr/>
        <a:lstStyle/>
        <a:p>
          <a:endParaRPr lang="en-US"/>
        </a:p>
      </dgm:t>
    </dgm:pt>
    <dgm:pt modelId="{84BF8476-296C-45A4-9EFC-D5FF94E0D34C}">
      <dgm:prSet phldrT="[Text]"/>
      <dgm:spPr>
        <a:solidFill>
          <a:schemeClr val="bg1">
            <a:alpha val="90000"/>
          </a:schemeClr>
        </a:solidFill>
        <a:ln>
          <a:solidFill>
            <a:schemeClr val="tx1">
              <a:alpha val="90000"/>
            </a:schemeClr>
          </a:solidFill>
        </a:ln>
      </dgm:spPr>
      <dgm:t>
        <a:bodyPr/>
        <a:lstStyle/>
        <a:p>
          <a:r>
            <a:rPr lang="en-US" dirty="0">
              <a:latin typeface="Arial Narrow" panose="020B0606020202030204" pitchFamily="34" charset="0"/>
            </a:rPr>
            <a:t>Availability of drinking water</a:t>
          </a:r>
        </a:p>
      </dgm:t>
    </dgm:pt>
    <dgm:pt modelId="{9EC31E47-D0C4-4381-9647-E6C96C0EAC63}" type="parTrans" cxnId="{94E9C423-8B16-49E1-89DF-8D96AF5B13DD}">
      <dgm:prSet/>
      <dgm:spPr/>
      <dgm:t>
        <a:bodyPr/>
        <a:lstStyle/>
        <a:p>
          <a:endParaRPr lang="en-US"/>
        </a:p>
      </dgm:t>
    </dgm:pt>
    <dgm:pt modelId="{24D9C708-E9E0-4C51-805A-28A913157380}" type="sibTrans" cxnId="{94E9C423-8B16-49E1-89DF-8D96AF5B13DD}">
      <dgm:prSet/>
      <dgm:spPr/>
      <dgm:t>
        <a:bodyPr/>
        <a:lstStyle/>
        <a:p>
          <a:endParaRPr lang="en-US"/>
        </a:p>
      </dgm:t>
    </dgm:pt>
    <dgm:pt modelId="{6325548C-71C1-4C95-B01B-A0C0014ACC86}">
      <dgm:prSet phldrT="[Text]"/>
      <dgm:spPr>
        <a:solidFill>
          <a:schemeClr val="tx1"/>
        </a:solidFill>
      </dgm:spPr>
      <dgm:t>
        <a:bodyPr/>
        <a:lstStyle/>
        <a:p>
          <a:r>
            <a:rPr lang="en-US" dirty="0">
              <a:latin typeface="Arial Narrow" panose="020B0606020202030204" pitchFamily="34" charset="0"/>
            </a:rPr>
            <a:t>Situation</a:t>
          </a:r>
        </a:p>
        <a:p>
          <a:r>
            <a:rPr lang="en-US" dirty="0">
              <a:latin typeface="Arial Narrow" panose="020B0606020202030204" pitchFamily="34" charset="0"/>
            </a:rPr>
            <a:t>Factors</a:t>
          </a:r>
        </a:p>
      </dgm:t>
    </dgm:pt>
    <dgm:pt modelId="{3C38E0BA-CBEF-4FAA-BD57-0FD4AD0275AF}" type="parTrans" cxnId="{953C1C76-0B66-43C3-B387-5B0767CBD73C}">
      <dgm:prSet/>
      <dgm:spPr/>
      <dgm:t>
        <a:bodyPr/>
        <a:lstStyle/>
        <a:p>
          <a:endParaRPr lang="en-US"/>
        </a:p>
      </dgm:t>
    </dgm:pt>
    <dgm:pt modelId="{06F5BD49-9875-4E6B-B292-44DD0BD60719}" type="sibTrans" cxnId="{953C1C76-0B66-43C3-B387-5B0767CBD73C}">
      <dgm:prSet/>
      <dgm:spPr/>
      <dgm:t>
        <a:bodyPr/>
        <a:lstStyle/>
        <a:p>
          <a:endParaRPr lang="en-US"/>
        </a:p>
      </dgm:t>
    </dgm:pt>
    <dgm:pt modelId="{80A85293-F2CE-4917-8F6C-6E4ED3DCAE70}">
      <dgm:prSet phldrT="[Text]"/>
      <dgm:spPr>
        <a:solidFill>
          <a:schemeClr val="bg1">
            <a:alpha val="90000"/>
          </a:schemeClr>
        </a:solidFill>
        <a:ln>
          <a:solidFill>
            <a:schemeClr val="tx1">
              <a:alpha val="90000"/>
            </a:schemeClr>
          </a:solidFill>
        </a:ln>
      </dgm:spPr>
      <dgm:t>
        <a:bodyPr/>
        <a:lstStyle/>
        <a:p>
          <a:r>
            <a:rPr lang="en-US" dirty="0">
              <a:latin typeface="Arial Narrow" panose="020B0606020202030204" pitchFamily="34" charset="0"/>
            </a:rPr>
            <a:t>The position of a farmstead in relation to the slope</a:t>
          </a:r>
        </a:p>
      </dgm:t>
    </dgm:pt>
    <dgm:pt modelId="{DF6831D7-B6E4-415B-A1C7-DADE09B382DE}" type="parTrans" cxnId="{C7A63059-F69D-4C80-8EB6-870DD0B16562}">
      <dgm:prSet/>
      <dgm:spPr/>
      <dgm:t>
        <a:bodyPr/>
        <a:lstStyle/>
        <a:p>
          <a:endParaRPr lang="en-US"/>
        </a:p>
      </dgm:t>
    </dgm:pt>
    <dgm:pt modelId="{56006CC9-BCF9-4656-91C2-F7AF261D1D33}" type="sibTrans" cxnId="{C7A63059-F69D-4C80-8EB6-870DD0B16562}">
      <dgm:prSet/>
      <dgm:spPr/>
      <dgm:t>
        <a:bodyPr/>
        <a:lstStyle/>
        <a:p>
          <a:endParaRPr lang="en-US"/>
        </a:p>
      </dgm:t>
    </dgm:pt>
    <dgm:pt modelId="{D175143F-7EAB-4769-8A84-843923D31F2B}">
      <dgm:prSet phldrT="[Text]"/>
      <dgm:spPr>
        <a:solidFill>
          <a:schemeClr val="tx1"/>
        </a:solidFill>
      </dgm:spPr>
      <dgm:t>
        <a:bodyPr/>
        <a:lstStyle/>
        <a:p>
          <a:r>
            <a:rPr lang="en-US" dirty="0">
              <a:latin typeface="Arial Narrow" panose="020B0606020202030204" pitchFamily="34" charset="0"/>
            </a:rPr>
            <a:t>Distribution</a:t>
          </a:r>
        </a:p>
        <a:p>
          <a:r>
            <a:rPr lang="en-US" dirty="0">
              <a:latin typeface="Arial Narrow" panose="020B0606020202030204" pitchFamily="34" charset="0"/>
            </a:rPr>
            <a:t>Factors</a:t>
          </a:r>
        </a:p>
      </dgm:t>
    </dgm:pt>
    <dgm:pt modelId="{049BDF75-BE25-47CE-AC8A-818A79C11F11}" type="parTrans" cxnId="{F93B4566-0243-4B8C-A826-5A201736E6F4}">
      <dgm:prSet/>
      <dgm:spPr/>
      <dgm:t>
        <a:bodyPr/>
        <a:lstStyle/>
        <a:p>
          <a:endParaRPr lang="en-US"/>
        </a:p>
      </dgm:t>
    </dgm:pt>
    <dgm:pt modelId="{EA872531-D4D6-4FEE-9A8D-D8EED628620F}" type="sibTrans" cxnId="{F93B4566-0243-4B8C-A826-5A201736E6F4}">
      <dgm:prSet/>
      <dgm:spPr/>
      <dgm:t>
        <a:bodyPr/>
        <a:lstStyle/>
        <a:p>
          <a:endParaRPr lang="en-US"/>
        </a:p>
      </dgm:t>
    </dgm:pt>
    <dgm:pt modelId="{EB0040BC-9443-493C-A67F-F1DCB0A1D845}">
      <dgm:prSet phldrT="[Text]"/>
      <dgm:spPr>
        <a:solidFill>
          <a:schemeClr val="bg1">
            <a:alpha val="90000"/>
          </a:schemeClr>
        </a:solidFill>
        <a:ln>
          <a:solidFill>
            <a:schemeClr val="tx1">
              <a:alpha val="90000"/>
            </a:schemeClr>
          </a:solidFill>
        </a:ln>
      </dgm:spPr>
      <dgm:t>
        <a:bodyPr/>
        <a:lstStyle/>
        <a:p>
          <a:r>
            <a:rPr lang="en-US" dirty="0">
              <a:latin typeface="Arial Narrow" panose="020B0606020202030204" pitchFamily="34" charset="0"/>
            </a:rPr>
            <a:t>The arrangement of the buildings</a:t>
          </a:r>
        </a:p>
      </dgm:t>
    </dgm:pt>
    <dgm:pt modelId="{DB6B2424-2B41-4E47-8D44-969829DA0891}" type="parTrans" cxnId="{F0BDACD7-19B6-4F90-825F-BC2A06291D12}">
      <dgm:prSet/>
      <dgm:spPr/>
      <dgm:t>
        <a:bodyPr/>
        <a:lstStyle/>
        <a:p>
          <a:endParaRPr lang="en-US"/>
        </a:p>
      </dgm:t>
    </dgm:pt>
    <dgm:pt modelId="{938CDB25-FDA9-4C8D-88DF-961DB8151CFE}" type="sibTrans" cxnId="{F0BDACD7-19B6-4F90-825F-BC2A06291D12}">
      <dgm:prSet/>
      <dgm:spPr/>
      <dgm:t>
        <a:bodyPr/>
        <a:lstStyle/>
        <a:p>
          <a:endParaRPr lang="en-US"/>
        </a:p>
      </dgm:t>
    </dgm:pt>
    <dgm:pt modelId="{6B84D1BD-1708-439D-83EE-49E3AE10F9B3}">
      <dgm:prSet phldrT="[Text]"/>
      <dgm:spPr>
        <a:solidFill>
          <a:schemeClr val="bg1">
            <a:alpha val="90000"/>
          </a:schemeClr>
        </a:solidFill>
        <a:ln>
          <a:solidFill>
            <a:schemeClr val="tx1">
              <a:alpha val="90000"/>
            </a:schemeClr>
          </a:solidFill>
        </a:ln>
      </dgm:spPr>
      <dgm:t>
        <a:bodyPr/>
        <a:lstStyle/>
        <a:p>
          <a:r>
            <a:rPr lang="en-US" dirty="0">
              <a:latin typeface="Arial Narrow" panose="020B0606020202030204" pitchFamily="34" charset="0"/>
            </a:rPr>
            <a:t>The shape (s) of the buildings</a:t>
          </a:r>
        </a:p>
      </dgm:t>
    </dgm:pt>
    <dgm:pt modelId="{4D712411-54D3-4F66-95E4-5C6E122DADEA}" type="parTrans" cxnId="{A96A6FB1-E7E3-4912-8D0D-2BA118B0979A}">
      <dgm:prSet/>
      <dgm:spPr/>
      <dgm:t>
        <a:bodyPr/>
        <a:lstStyle/>
        <a:p>
          <a:endParaRPr lang="en-US"/>
        </a:p>
      </dgm:t>
    </dgm:pt>
    <dgm:pt modelId="{1E9918F0-CCE2-4044-80A8-BEB879A4C3F0}" type="sibTrans" cxnId="{A96A6FB1-E7E3-4912-8D0D-2BA118B0979A}">
      <dgm:prSet/>
      <dgm:spPr/>
      <dgm:t>
        <a:bodyPr/>
        <a:lstStyle/>
        <a:p>
          <a:endParaRPr lang="en-US"/>
        </a:p>
      </dgm:t>
    </dgm:pt>
    <dgm:pt modelId="{E506A709-1E28-4528-93EF-A05D12B5AC80}">
      <dgm:prSet phldrT="[Text]"/>
      <dgm:spPr>
        <a:solidFill>
          <a:schemeClr val="bg1">
            <a:alpha val="90000"/>
          </a:schemeClr>
        </a:solidFill>
        <a:ln>
          <a:solidFill>
            <a:schemeClr val="tx1">
              <a:alpha val="90000"/>
            </a:schemeClr>
          </a:solidFill>
        </a:ln>
      </dgm:spPr>
      <dgm:t>
        <a:bodyPr/>
        <a:lstStyle/>
        <a:p>
          <a:endParaRPr lang="en-US" dirty="0"/>
        </a:p>
      </dgm:t>
    </dgm:pt>
    <dgm:pt modelId="{48244315-4631-465D-ABF3-510ECAA036DF}" type="parTrans" cxnId="{5EEA8DCA-67FA-45E4-9D32-BD3C3CB02365}">
      <dgm:prSet/>
      <dgm:spPr/>
      <dgm:t>
        <a:bodyPr/>
        <a:lstStyle/>
        <a:p>
          <a:endParaRPr lang="en-US"/>
        </a:p>
      </dgm:t>
    </dgm:pt>
    <dgm:pt modelId="{E4FE9305-987D-41A1-8BA4-D4BD6FFB714D}" type="sibTrans" cxnId="{5EEA8DCA-67FA-45E4-9D32-BD3C3CB02365}">
      <dgm:prSet/>
      <dgm:spPr/>
      <dgm:t>
        <a:bodyPr/>
        <a:lstStyle/>
        <a:p>
          <a:endParaRPr lang="en-US"/>
        </a:p>
      </dgm:t>
    </dgm:pt>
    <dgm:pt modelId="{8A988A4E-B7B5-4B4A-8B6F-573A04D8AF39}">
      <dgm:prSet phldrT="[Text]"/>
      <dgm:spPr>
        <a:solidFill>
          <a:schemeClr val="bg1">
            <a:alpha val="90000"/>
          </a:schemeClr>
        </a:solidFill>
        <a:ln>
          <a:solidFill>
            <a:schemeClr val="tx1">
              <a:alpha val="90000"/>
            </a:schemeClr>
          </a:solidFill>
        </a:ln>
      </dgm:spPr>
      <dgm:t>
        <a:bodyPr/>
        <a:lstStyle/>
        <a:p>
          <a:endParaRPr lang="en-US" dirty="0"/>
        </a:p>
      </dgm:t>
    </dgm:pt>
    <dgm:pt modelId="{D17CFF00-B4BC-47BB-8F20-9269276FB4C2}" type="parTrans" cxnId="{2B022C87-EAB8-4F17-8469-CBF39C65A600}">
      <dgm:prSet/>
      <dgm:spPr/>
      <dgm:t>
        <a:bodyPr/>
        <a:lstStyle/>
        <a:p>
          <a:endParaRPr lang="en-US"/>
        </a:p>
      </dgm:t>
    </dgm:pt>
    <dgm:pt modelId="{B8FC1F05-D6A4-4115-991B-917DBF09B1FE}" type="sibTrans" cxnId="{2B022C87-EAB8-4F17-8469-CBF39C65A600}">
      <dgm:prSet/>
      <dgm:spPr/>
      <dgm:t>
        <a:bodyPr/>
        <a:lstStyle/>
        <a:p>
          <a:endParaRPr lang="en-US"/>
        </a:p>
      </dgm:t>
    </dgm:pt>
    <dgm:pt modelId="{DA43F908-41D7-42B9-BCE7-E2855BD75E03}">
      <dgm:prSet phldrT="[Text]"/>
      <dgm:spPr>
        <a:solidFill>
          <a:schemeClr val="bg1">
            <a:alpha val="90000"/>
          </a:schemeClr>
        </a:solidFill>
        <a:ln>
          <a:solidFill>
            <a:schemeClr val="tx1">
              <a:alpha val="90000"/>
            </a:schemeClr>
          </a:solidFill>
        </a:ln>
      </dgm:spPr>
      <dgm:t>
        <a:bodyPr/>
        <a:lstStyle/>
        <a:p>
          <a:r>
            <a:rPr lang="en-US" dirty="0">
              <a:latin typeface="Arial Narrow" panose="020B0606020202030204" pitchFamily="34" charset="0"/>
            </a:rPr>
            <a:t>Availability of Pastures</a:t>
          </a:r>
        </a:p>
      </dgm:t>
    </dgm:pt>
    <dgm:pt modelId="{30C556EF-53ED-41F5-A3FA-15C1A5E74DA1}" type="parTrans" cxnId="{8D0DFD97-DD03-4929-870D-9C24A68FB622}">
      <dgm:prSet/>
      <dgm:spPr/>
      <dgm:t>
        <a:bodyPr/>
        <a:lstStyle/>
        <a:p>
          <a:endParaRPr lang="en-US"/>
        </a:p>
      </dgm:t>
    </dgm:pt>
    <dgm:pt modelId="{BBD98783-B516-456D-BB05-D46018CB5639}" type="sibTrans" cxnId="{8D0DFD97-DD03-4929-870D-9C24A68FB622}">
      <dgm:prSet/>
      <dgm:spPr/>
      <dgm:t>
        <a:bodyPr/>
        <a:lstStyle/>
        <a:p>
          <a:endParaRPr lang="en-US"/>
        </a:p>
      </dgm:t>
    </dgm:pt>
    <dgm:pt modelId="{52177160-418A-4A36-A54C-272F8CFA1BAB}">
      <dgm:prSet phldrT="[Text]"/>
      <dgm:spPr>
        <a:solidFill>
          <a:schemeClr val="bg1">
            <a:alpha val="90000"/>
          </a:schemeClr>
        </a:solidFill>
        <a:ln>
          <a:solidFill>
            <a:schemeClr val="tx1">
              <a:alpha val="90000"/>
            </a:schemeClr>
          </a:solidFill>
        </a:ln>
      </dgm:spPr>
      <dgm:t>
        <a:bodyPr/>
        <a:lstStyle/>
        <a:p>
          <a:r>
            <a:rPr lang="en-US" dirty="0">
              <a:latin typeface="Arial Narrow" panose="020B0606020202030204" pitchFamily="34" charset="0"/>
            </a:rPr>
            <a:t>Availability of fuel sources</a:t>
          </a:r>
        </a:p>
      </dgm:t>
    </dgm:pt>
    <dgm:pt modelId="{7B4FB072-C229-47E2-AB2A-4AACEC17D442}" type="parTrans" cxnId="{4A319267-0314-4E59-A35F-AB84E97AE866}">
      <dgm:prSet/>
      <dgm:spPr/>
      <dgm:t>
        <a:bodyPr/>
        <a:lstStyle/>
        <a:p>
          <a:endParaRPr lang="en-US"/>
        </a:p>
      </dgm:t>
    </dgm:pt>
    <dgm:pt modelId="{EC7FB3FA-A371-4A60-818B-5FF1BA539A5F}" type="sibTrans" cxnId="{4A319267-0314-4E59-A35F-AB84E97AE866}">
      <dgm:prSet/>
      <dgm:spPr/>
      <dgm:t>
        <a:bodyPr/>
        <a:lstStyle/>
        <a:p>
          <a:endParaRPr lang="en-US"/>
        </a:p>
      </dgm:t>
    </dgm:pt>
    <dgm:pt modelId="{5E5A8A0A-B67A-43A5-8226-F1F62E469C82}">
      <dgm:prSet phldrT="[Text]"/>
      <dgm:spPr>
        <a:solidFill>
          <a:schemeClr val="bg1">
            <a:alpha val="90000"/>
          </a:schemeClr>
        </a:solidFill>
        <a:ln>
          <a:solidFill>
            <a:schemeClr val="tx1">
              <a:alpha val="90000"/>
            </a:schemeClr>
          </a:solidFill>
        </a:ln>
      </dgm:spPr>
      <dgm:t>
        <a:bodyPr/>
        <a:lstStyle/>
        <a:p>
          <a:r>
            <a:rPr lang="en-US" dirty="0">
              <a:latin typeface="Arial Narrow" panose="020B0606020202030204" pitchFamily="34" charset="0"/>
            </a:rPr>
            <a:t>The position of the farmstead in relation to access of transport routes</a:t>
          </a:r>
        </a:p>
      </dgm:t>
    </dgm:pt>
    <dgm:pt modelId="{3F9FE199-77D2-495E-B1C2-BC8BBE4D8359}" type="parTrans" cxnId="{96EB10AC-8813-49B5-8DF3-384462249BEB}">
      <dgm:prSet/>
      <dgm:spPr/>
      <dgm:t>
        <a:bodyPr/>
        <a:lstStyle/>
        <a:p>
          <a:endParaRPr lang="en-US"/>
        </a:p>
      </dgm:t>
    </dgm:pt>
    <dgm:pt modelId="{24607689-B327-40F9-99D4-69F9E34AC04B}" type="sibTrans" cxnId="{96EB10AC-8813-49B5-8DF3-384462249BEB}">
      <dgm:prSet/>
      <dgm:spPr/>
      <dgm:t>
        <a:bodyPr/>
        <a:lstStyle/>
        <a:p>
          <a:endParaRPr lang="en-US"/>
        </a:p>
      </dgm:t>
    </dgm:pt>
    <dgm:pt modelId="{3ED3C13F-2157-4D9F-96B5-7E0F8C6E366B}">
      <dgm:prSet phldrT="[Text]"/>
      <dgm:spPr>
        <a:solidFill>
          <a:schemeClr val="bg1">
            <a:alpha val="90000"/>
          </a:schemeClr>
        </a:solidFill>
        <a:ln>
          <a:solidFill>
            <a:schemeClr val="tx1">
              <a:alpha val="90000"/>
            </a:schemeClr>
          </a:solidFill>
        </a:ln>
      </dgm:spPr>
      <dgm:t>
        <a:bodyPr/>
        <a:lstStyle/>
        <a:p>
          <a:r>
            <a:rPr lang="en-US" dirty="0">
              <a:latin typeface="Arial Narrow" panose="020B0606020202030204" pitchFamily="34" charset="0"/>
            </a:rPr>
            <a:t>The arrangement of the streets</a:t>
          </a:r>
        </a:p>
      </dgm:t>
    </dgm:pt>
    <dgm:pt modelId="{E0D776C2-FB2F-445F-A09D-E847938A4F2B}" type="parTrans" cxnId="{A4D02E1C-2B6A-45C5-8458-C34268E0E1B9}">
      <dgm:prSet/>
      <dgm:spPr/>
      <dgm:t>
        <a:bodyPr/>
        <a:lstStyle/>
        <a:p>
          <a:endParaRPr lang="en-US"/>
        </a:p>
      </dgm:t>
    </dgm:pt>
    <dgm:pt modelId="{AC4118E9-811B-4153-A58D-E58C221378D8}" type="sibTrans" cxnId="{A4D02E1C-2B6A-45C5-8458-C34268E0E1B9}">
      <dgm:prSet/>
      <dgm:spPr/>
      <dgm:t>
        <a:bodyPr/>
        <a:lstStyle/>
        <a:p>
          <a:endParaRPr lang="en-US"/>
        </a:p>
      </dgm:t>
    </dgm:pt>
    <dgm:pt modelId="{F80B8B5F-9721-406A-B39F-0AD4586F338D}">
      <dgm:prSet phldrT="[Text]"/>
      <dgm:spPr>
        <a:solidFill>
          <a:schemeClr val="bg1">
            <a:alpha val="90000"/>
          </a:schemeClr>
        </a:solidFill>
        <a:ln>
          <a:solidFill>
            <a:schemeClr val="tx1">
              <a:alpha val="90000"/>
            </a:schemeClr>
          </a:solidFill>
        </a:ln>
      </dgm:spPr>
      <dgm:t>
        <a:bodyPr/>
        <a:lstStyle/>
        <a:p>
          <a:r>
            <a:rPr lang="en-US" dirty="0">
              <a:latin typeface="Arial Narrow" panose="020B0606020202030204" pitchFamily="34" charset="0"/>
            </a:rPr>
            <a:t>Availability of Arable Land</a:t>
          </a:r>
        </a:p>
      </dgm:t>
    </dgm:pt>
    <dgm:pt modelId="{ED6FAEA7-BAB5-43EA-AC40-761460B7D88D}" type="parTrans" cxnId="{418416E2-97B1-4462-9567-4DD730C56981}">
      <dgm:prSet/>
      <dgm:spPr/>
      <dgm:t>
        <a:bodyPr/>
        <a:lstStyle/>
        <a:p>
          <a:endParaRPr lang="en-US"/>
        </a:p>
      </dgm:t>
    </dgm:pt>
    <dgm:pt modelId="{9C469428-ED93-4D96-85DB-45B528D20F4D}" type="sibTrans" cxnId="{418416E2-97B1-4462-9567-4DD730C56981}">
      <dgm:prSet/>
      <dgm:spPr/>
      <dgm:t>
        <a:bodyPr/>
        <a:lstStyle/>
        <a:p>
          <a:endParaRPr lang="en-US"/>
        </a:p>
      </dgm:t>
    </dgm:pt>
    <dgm:pt modelId="{D73F1A89-4846-4D18-9357-7A4599605B71}" type="pres">
      <dgm:prSet presAssocID="{D389A21C-AC9B-4083-A96C-A93ED6803063}" presName="Name0" presStyleCnt="0">
        <dgm:presLayoutVars>
          <dgm:dir/>
          <dgm:animLvl val="lvl"/>
          <dgm:resizeHandles val="exact"/>
        </dgm:presLayoutVars>
      </dgm:prSet>
      <dgm:spPr/>
      <dgm:t>
        <a:bodyPr/>
        <a:lstStyle/>
        <a:p>
          <a:endParaRPr lang="en-US"/>
        </a:p>
      </dgm:t>
    </dgm:pt>
    <dgm:pt modelId="{8E457E10-A4EF-4C4F-AACF-5BF8F347B97E}" type="pres">
      <dgm:prSet presAssocID="{619CE481-8C1D-43C0-91FE-054E1E3E8659}" presName="composite" presStyleCnt="0"/>
      <dgm:spPr/>
    </dgm:pt>
    <dgm:pt modelId="{49ED82F4-CB76-42CF-8DF8-A0D91B04A89D}" type="pres">
      <dgm:prSet presAssocID="{619CE481-8C1D-43C0-91FE-054E1E3E8659}" presName="parTx" presStyleLbl="alignNode1" presStyleIdx="0" presStyleCnt="3">
        <dgm:presLayoutVars>
          <dgm:chMax val="0"/>
          <dgm:chPref val="0"/>
          <dgm:bulletEnabled val="1"/>
        </dgm:presLayoutVars>
      </dgm:prSet>
      <dgm:spPr/>
      <dgm:t>
        <a:bodyPr/>
        <a:lstStyle/>
        <a:p>
          <a:endParaRPr lang="en-US"/>
        </a:p>
      </dgm:t>
    </dgm:pt>
    <dgm:pt modelId="{2BCECB28-B170-477E-81F1-D85AB02A2901}" type="pres">
      <dgm:prSet presAssocID="{619CE481-8C1D-43C0-91FE-054E1E3E8659}" presName="desTx" presStyleLbl="alignAccFollowNode1" presStyleIdx="0" presStyleCnt="3">
        <dgm:presLayoutVars>
          <dgm:bulletEnabled val="1"/>
        </dgm:presLayoutVars>
      </dgm:prSet>
      <dgm:spPr/>
      <dgm:t>
        <a:bodyPr/>
        <a:lstStyle/>
        <a:p>
          <a:endParaRPr lang="en-US"/>
        </a:p>
      </dgm:t>
    </dgm:pt>
    <dgm:pt modelId="{74264045-0FDC-480C-A454-E8666E846B3C}" type="pres">
      <dgm:prSet presAssocID="{1B0641CB-A910-4394-ADCC-3900AF8A0988}" presName="space" presStyleCnt="0"/>
      <dgm:spPr/>
    </dgm:pt>
    <dgm:pt modelId="{34E3A3D9-7098-481D-A735-F0055377CCF9}" type="pres">
      <dgm:prSet presAssocID="{6325548C-71C1-4C95-B01B-A0C0014ACC86}" presName="composite" presStyleCnt="0"/>
      <dgm:spPr/>
    </dgm:pt>
    <dgm:pt modelId="{8A6B087C-63B0-45C6-B62C-4264744D38A8}" type="pres">
      <dgm:prSet presAssocID="{6325548C-71C1-4C95-B01B-A0C0014ACC86}" presName="parTx" presStyleLbl="alignNode1" presStyleIdx="1" presStyleCnt="3">
        <dgm:presLayoutVars>
          <dgm:chMax val="0"/>
          <dgm:chPref val="0"/>
          <dgm:bulletEnabled val="1"/>
        </dgm:presLayoutVars>
      </dgm:prSet>
      <dgm:spPr/>
      <dgm:t>
        <a:bodyPr/>
        <a:lstStyle/>
        <a:p>
          <a:endParaRPr lang="en-US"/>
        </a:p>
      </dgm:t>
    </dgm:pt>
    <dgm:pt modelId="{111DFA67-F50D-4B27-9930-97B7B65F03E1}" type="pres">
      <dgm:prSet presAssocID="{6325548C-71C1-4C95-B01B-A0C0014ACC86}" presName="desTx" presStyleLbl="alignAccFollowNode1" presStyleIdx="1" presStyleCnt="3">
        <dgm:presLayoutVars>
          <dgm:bulletEnabled val="1"/>
        </dgm:presLayoutVars>
      </dgm:prSet>
      <dgm:spPr/>
      <dgm:t>
        <a:bodyPr/>
        <a:lstStyle/>
        <a:p>
          <a:endParaRPr lang="en-US"/>
        </a:p>
      </dgm:t>
    </dgm:pt>
    <dgm:pt modelId="{61452F79-A6EC-490A-AF74-55BCE77280D2}" type="pres">
      <dgm:prSet presAssocID="{06F5BD49-9875-4E6B-B292-44DD0BD60719}" presName="space" presStyleCnt="0"/>
      <dgm:spPr/>
    </dgm:pt>
    <dgm:pt modelId="{A0151512-38F7-4A99-8333-08E732994412}" type="pres">
      <dgm:prSet presAssocID="{D175143F-7EAB-4769-8A84-843923D31F2B}" presName="composite" presStyleCnt="0"/>
      <dgm:spPr/>
    </dgm:pt>
    <dgm:pt modelId="{37267A5D-A753-4064-8582-1F36F030758F}" type="pres">
      <dgm:prSet presAssocID="{D175143F-7EAB-4769-8A84-843923D31F2B}" presName="parTx" presStyleLbl="alignNode1" presStyleIdx="2" presStyleCnt="3">
        <dgm:presLayoutVars>
          <dgm:chMax val="0"/>
          <dgm:chPref val="0"/>
          <dgm:bulletEnabled val="1"/>
        </dgm:presLayoutVars>
      </dgm:prSet>
      <dgm:spPr/>
      <dgm:t>
        <a:bodyPr/>
        <a:lstStyle/>
        <a:p>
          <a:endParaRPr lang="en-US"/>
        </a:p>
      </dgm:t>
    </dgm:pt>
    <dgm:pt modelId="{2389C45E-2228-4DA7-BD20-FCB5016C582F}" type="pres">
      <dgm:prSet presAssocID="{D175143F-7EAB-4769-8A84-843923D31F2B}" presName="desTx" presStyleLbl="alignAccFollowNode1" presStyleIdx="2" presStyleCnt="3" custLinFactNeighborX="103" custLinFactNeighborY="-1180">
        <dgm:presLayoutVars>
          <dgm:bulletEnabled val="1"/>
        </dgm:presLayoutVars>
      </dgm:prSet>
      <dgm:spPr/>
      <dgm:t>
        <a:bodyPr/>
        <a:lstStyle/>
        <a:p>
          <a:endParaRPr lang="en-US"/>
        </a:p>
      </dgm:t>
    </dgm:pt>
  </dgm:ptLst>
  <dgm:cxnLst>
    <dgm:cxn modelId="{911E010A-D17E-464D-A1AB-F23B4EE1E77D}" type="presOf" srcId="{52177160-418A-4A36-A54C-272F8CFA1BAB}" destId="{2BCECB28-B170-477E-81F1-D85AB02A2901}" srcOrd="0" destOrd="3" presId="urn:microsoft.com/office/officeart/2005/8/layout/hList1"/>
    <dgm:cxn modelId="{654287A9-C86A-4E15-9AA8-4E4C359CB6F3}" type="presOf" srcId="{DA43F908-41D7-42B9-BCE7-E2855BD75E03}" destId="{2BCECB28-B170-477E-81F1-D85AB02A2901}" srcOrd="0" destOrd="2" presId="urn:microsoft.com/office/officeart/2005/8/layout/hList1"/>
    <dgm:cxn modelId="{96EB10AC-8813-49B5-8DF3-384462249BEB}" srcId="{6325548C-71C1-4C95-B01B-A0C0014ACC86}" destId="{5E5A8A0A-B67A-43A5-8226-F1F62E469C82}" srcOrd="1" destOrd="0" parTransId="{3F9FE199-77D2-495E-B1C2-BC8BBE4D8359}" sibTransId="{24607689-B327-40F9-99D4-69F9E34AC04B}"/>
    <dgm:cxn modelId="{6324AEBD-EEC2-47CA-BA2C-E84115F357E4}" type="presOf" srcId="{EB0040BC-9443-493C-A67F-F1DCB0A1D845}" destId="{2389C45E-2228-4DA7-BD20-FCB5016C582F}" srcOrd="0" destOrd="0" presId="urn:microsoft.com/office/officeart/2005/8/layout/hList1"/>
    <dgm:cxn modelId="{C7A63059-F69D-4C80-8EB6-870DD0B16562}" srcId="{6325548C-71C1-4C95-B01B-A0C0014ACC86}" destId="{80A85293-F2CE-4917-8F6C-6E4ED3DCAE70}" srcOrd="0" destOrd="0" parTransId="{DF6831D7-B6E4-415B-A1C7-DADE09B382DE}" sibTransId="{56006CC9-BCF9-4656-91C2-F7AF261D1D33}"/>
    <dgm:cxn modelId="{AAC47BE7-2924-47F9-BABA-D9596A2AD80B}" type="presOf" srcId="{D389A21C-AC9B-4083-A96C-A93ED6803063}" destId="{D73F1A89-4846-4D18-9357-7A4599605B71}" srcOrd="0" destOrd="0" presId="urn:microsoft.com/office/officeart/2005/8/layout/hList1"/>
    <dgm:cxn modelId="{2B022C87-EAB8-4F17-8469-CBF39C65A600}" srcId="{619CE481-8C1D-43C0-91FE-054E1E3E8659}" destId="{8A988A4E-B7B5-4B4A-8B6F-573A04D8AF39}" srcOrd="5" destOrd="0" parTransId="{D17CFF00-B4BC-47BB-8F20-9269276FB4C2}" sibTransId="{B8FC1F05-D6A4-4115-991B-917DBF09B1FE}"/>
    <dgm:cxn modelId="{E8E0785F-28D4-4EBF-8B09-110BF9369767}" type="presOf" srcId="{D175143F-7EAB-4769-8A84-843923D31F2B}" destId="{37267A5D-A753-4064-8582-1F36F030758F}" srcOrd="0" destOrd="0" presId="urn:microsoft.com/office/officeart/2005/8/layout/hList1"/>
    <dgm:cxn modelId="{953C1C76-0B66-43C3-B387-5B0767CBD73C}" srcId="{D389A21C-AC9B-4083-A96C-A93ED6803063}" destId="{6325548C-71C1-4C95-B01B-A0C0014ACC86}" srcOrd="1" destOrd="0" parTransId="{3C38E0BA-CBEF-4FAA-BD57-0FD4AD0275AF}" sibTransId="{06F5BD49-9875-4E6B-B292-44DD0BD60719}"/>
    <dgm:cxn modelId="{F93B4566-0243-4B8C-A826-5A201736E6F4}" srcId="{D389A21C-AC9B-4083-A96C-A93ED6803063}" destId="{D175143F-7EAB-4769-8A84-843923D31F2B}" srcOrd="2" destOrd="0" parTransId="{049BDF75-BE25-47CE-AC8A-818A79C11F11}" sibTransId="{EA872531-D4D6-4FEE-9A8D-D8EED628620F}"/>
    <dgm:cxn modelId="{A4D02E1C-2B6A-45C5-8458-C34268E0E1B9}" srcId="{D175143F-7EAB-4769-8A84-843923D31F2B}" destId="{3ED3C13F-2157-4D9F-96B5-7E0F8C6E366B}" srcOrd="2" destOrd="0" parTransId="{E0D776C2-FB2F-445F-A09D-E847938A4F2B}" sibTransId="{AC4118E9-811B-4153-A58D-E58C221378D8}"/>
    <dgm:cxn modelId="{FB51B176-A93B-49B4-B4A4-4972205D44B0}" srcId="{D389A21C-AC9B-4083-A96C-A93ED6803063}" destId="{619CE481-8C1D-43C0-91FE-054E1E3E8659}" srcOrd="0" destOrd="0" parTransId="{590527B3-4183-4B1B-9867-7810835753F3}" sibTransId="{1B0641CB-A910-4394-ADCC-3900AF8A0988}"/>
    <dgm:cxn modelId="{A96A6FB1-E7E3-4912-8D0D-2BA118B0979A}" srcId="{D175143F-7EAB-4769-8A84-843923D31F2B}" destId="{6B84D1BD-1708-439D-83EE-49E3AE10F9B3}" srcOrd="1" destOrd="0" parTransId="{4D712411-54D3-4F66-95E4-5C6E122DADEA}" sibTransId="{1E9918F0-CCE2-4044-80A8-BEB879A4C3F0}"/>
    <dgm:cxn modelId="{4A319267-0314-4E59-A35F-AB84E97AE866}" srcId="{619CE481-8C1D-43C0-91FE-054E1E3E8659}" destId="{52177160-418A-4A36-A54C-272F8CFA1BAB}" srcOrd="3" destOrd="0" parTransId="{7B4FB072-C229-47E2-AB2A-4AACEC17D442}" sibTransId="{EC7FB3FA-A371-4A60-818B-5FF1BA539A5F}"/>
    <dgm:cxn modelId="{5EEA8DCA-67FA-45E4-9D32-BD3C3CB02365}" srcId="{619CE481-8C1D-43C0-91FE-054E1E3E8659}" destId="{E506A709-1E28-4528-93EF-A05D12B5AC80}" srcOrd="4" destOrd="0" parTransId="{48244315-4631-465D-ABF3-510ECAA036DF}" sibTransId="{E4FE9305-987D-41A1-8BA4-D4BD6FFB714D}"/>
    <dgm:cxn modelId="{418416E2-97B1-4462-9567-4DD730C56981}" srcId="{619CE481-8C1D-43C0-91FE-054E1E3E8659}" destId="{F80B8B5F-9721-406A-B39F-0AD4586F338D}" srcOrd="1" destOrd="0" parTransId="{ED6FAEA7-BAB5-43EA-AC40-761460B7D88D}" sibTransId="{9C469428-ED93-4D96-85DB-45B528D20F4D}"/>
    <dgm:cxn modelId="{DA0748CA-1569-4511-A564-9A1ACDBAAAE3}" type="presOf" srcId="{6325548C-71C1-4C95-B01B-A0C0014ACC86}" destId="{8A6B087C-63B0-45C6-B62C-4264744D38A8}" srcOrd="0" destOrd="0" presId="urn:microsoft.com/office/officeart/2005/8/layout/hList1"/>
    <dgm:cxn modelId="{BCF25FE5-BB5B-4B71-B5C8-6191AF152FFF}" type="presOf" srcId="{E506A709-1E28-4528-93EF-A05D12B5AC80}" destId="{2BCECB28-B170-477E-81F1-D85AB02A2901}" srcOrd="0" destOrd="4" presId="urn:microsoft.com/office/officeart/2005/8/layout/hList1"/>
    <dgm:cxn modelId="{D6467460-2C61-4008-A524-6CC645DA7592}" type="presOf" srcId="{619CE481-8C1D-43C0-91FE-054E1E3E8659}" destId="{49ED82F4-CB76-42CF-8DF8-A0D91B04A89D}" srcOrd="0" destOrd="0" presId="urn:microsoft.com/office/officeart/2005/8/layout/hList1"/>
    <dgm:cxn modelId="{DB837CA6-5C66-497A-AE17-EF643AFCE0A8}" type="presOf" srcId="{80A85293-F2CE-4917-8F6C-6E4ED3DCAE70}" destId="{111DFA67-F50D-4B27-9930-97B7B65F03E1}" srcOrd="0" destOrd="0" presId="urn:microsoft.com/office/officeart/2005/8/layout/hList1"/>
    <dgm:cxn modelId="{77658545-FF65-4359-91DB-81BF2B9B1547}" type="presOf" srcId="{84BF8476-296C-45A4-9EFC-D5FF94E0D34C}" destId="{2BCECB28-B170-477E-81F1-D85AB02A2901}" srcOrd="0" destOrd="0" presId="urn:microsoft.com/office/officeart/2005/8/layout/hList1"/>
    <dgm:cxn modelId="{8D0DFD97-DD03-4929-870D-9C24A68FB622}" srcId="{619CE481-8C1D-43C0-91FE-054E1E3E8659}" destId="{DA43F908-41D7-42B9-BCE7-E2855BD75E03}" srcOrd="2" destOrd="0" parTransId="{30C556EF-53ED-41F5-A3FA-15C1A5E74DA1}" sibTransId="{BBD98783-B516-456D-BB05-D46018CB5639}"/>
    <dgm:cxn modelId="{3C1F802B-06E4-4FC7-8490-7075EE3D2F47}" type="presOf" srcId="{F80B8B5F-9721-406A-B39F-0AD4586F338D}" destId="{2BCECB28-B170-477E-81F1-D85AB02A2901}" srcOrd="0" destOrd="1" presId="urn:microsoft.com/office/officeart/2005/8/layout/hList1"/>
    <dgm:cxn modelId="{020295A9-0089-4A02-84B4-A37B313A6AB9}" type="presOf" srcId="{8A988A4E-B7B5-4B4A-8B6F-573A04D8AF39}" destId="{2BCECB28-B170-477E-81F1-D85AB02A2901}" srcOrd="0" destOrd="5" presId="urn:microsoft.com/office/officeart/2005/8/layout/hList1"/>
    <dgm:cxn modelId="{94E9C423-8B16-49E1-89DF-8D96AF5B13DD}" srcId="{619CE481-8C1D-43C0-91FE-054E1E3E8659}" destId="{84BF8476-296C-45A4-9EFC-D5FF94E0D34C}" srcOrd="0" destOrd="0" parTransId="{9EC31E47-D0C4-4381-9647-E6C96C0EAC63}" sibTransId="{24D9C708-E9E0-4C51-805A-28A913157380}"/>
    <dgm:cxn modelId="{502DE434-1C9C-41E5-80BC-2BB9B2C4286F}" type="presOf" srcId="{3ED3C13F-2157-4D9F-96B5-7E0F8C6E366B}" destId="{2389C45E-2228-4DA7-BD20-FCB5016C582F}" srcOrd="0" destOrd="2" presId="urn:microsoft.com/office/officeart/2005/8/layout/hList1"/>
    <dgm:cxn modelId="{CFC6B237-1C3E-46C8-8E32-AEB9ABF23667}" type="presOf" srcId="{5E5A8A0A-B67A-43A5-8226-F1F62E469C82}" destId="{111DFA67-F50D-4B27-9930-97B7B65F03E1}" srcOrd="0" destOrd="1" presId="urn:microsoft.com/office/officeart/2005/8/layout/hList1"/>
    <dgm:cxn modelId="{A7369B89-BC71-4C69-834F-2CF57592BB8B}" type="presOf" srcId="{6B84D1BD-1708-439D-83EE-49E3AE10F9B3}" destId="{2389C45E-2228-4DA7-BD20-FCB5016C582F}" srcOrd="0" destOrd="1" presId="urn:microsoft.com/office/officeart/2005/8/layout/hList1"/>
    <dgm:cxn modelId="{F0BDACD7-19B6-4F90-825F-BC2A06291D12}" srcId="{D175143F-7EAB-4769-8A84-843923D31F2B}" destId="{EB0040BC-9443-493C-A67F-F1DCB0A1D845}" srcOrd="0" destOrd="0" parTransId="{DB6B2424-2B41-4E47-8D44-969829DA0891}" sibTransId="{938CDB25-FDA9-4C8D-88DF-961DB8151CFE}"/>
    <dgm:cxn modelId="{485A2F49-A104-44EF-9BAB-6A489C555E55}" type="presParOf" srcId="{D73F1A89-4846-4D18-9357-7A4599605B71}" destId="{8E457E10-A4EF-4C4F-AACF-5BF8F347B97E}" srcOrd="0" destOrd="0" presId="urn:microsoft.com/office/officeart/2005/8/layout/hList1"/>
    <dgm:cxn modelId="{6FAABFC0-2701-41B5-9016-BA27B558A37E}" type="presParOf" srcId="{8E457E10-A4EF-4C4F-AACF-5BF8F347B97E}" destId="{49ED82F4-CB76-42CF-8DF8-A0D91B04A89D}" srcOrd="0" destOrd="0" presId="urn:microsoft.com/office/officeart/2005/8/layout/hList1"/>
    <dgm:cxn modelId="{FA71A677-D3C5-44A4-BCE1-AEBFC53B0128}" type="presParOf" srcId="{8E457E10-A4EF-4C4F-AACF-5BF8F347B97E}" destId="{2BCECB28-B170-477E-81F1-D85AB02A2901}" srcOrd="1" destOrd="0" presId="urn:microsoft.com/office/officeart/2005/8/layout/hList1"/>
    <dgm:cxn modelId="{E344535A-9F66-4F1A-8662-9714CA89153C}" type="presParOf" srcId="{D73F1A89-4846-4D18-9357-7A4599605B71}" destId="{74264045-0FDC-480C-A454-E8666E846B3C}" srcOrd="1" destOrd="0" presId="urn:microsoft.com/office/officeart/2005/8/layout/hList1"/>
    <dgm:cxn modelId="{31770E75-8AA9-40CF-B5F9-E33A8BD94CA0}" type="presParOf" srcId="{D73F1A89-4846-4D18-9357-7A4599605B71}" destId="{34E3A3D9-7098-481D-A735-F0055377CCF9}" srcOrd="2" destOrd="0" presId="urn:microsoft.com/office/officeart/2005/8/layout/hList1"/>
    <dgm:cxn modelId="{FC6AF3E3-60CD-462A-AF6D-6A6879F05234}" type="presParOf" srcId="{34E3A3D9-7098-481D-A735-F0055377CCF9}" destId="{8A6B087C-63B0-45C6-B62C-4264744D38A8}" srcOrd="0" destOrd="0" presId="urn:microsoft.com/office/officeart/2005/8/layout/hList1"/>
    <dgm:cxn modelId="{DBED7CB9-0B86-4FFA-AAC9-C88FADCE8C7D}" type="presParOf" srcId="{34E3A3D9-7098-481D-A735-F0055377CCF9}" destId="{111DFA67-F50D-4B27-9930-97B7B65F03E1}" srcOrd="1" destOrd="0" presId="urn:microsoft.com/office/officeart/2005/8/layout/hList1"/>
    <dgm:cxn modelId="{CECF17D8-97CB-48C6-8590-B17919A635D9}" type="presParOf" srcId="{D73F1A89-4846-4D18-9357-7A4599605B71}" destId="{61452F79-A6EC-490A-AF74-55BCE77280D2}" srcOrd="3" destOrd="0" presId="urn:microsoft.com/office/officeart/2005/8/layout/hList1"/>
    <dgm:cxn modelId="{0358F64D-19EF-4782-8353-76A11568B788}" type="presParOf" srcId="{D73F1A89-4846-4D18-9357-7A4599605B71}" destId="{A0151512-38F7-4A99-8333-08E732994412}" srcOrd="4" destOrd="0" presId="urn:microsoft.com/office/officeart/2005/8/layout/hList1"/>
    <dgm:cxn modelId="{F63E8AFB-4B14-4B53-98D4-C75614CDF8FE}" type="presParOf" srcId="{A0151512-38F7-4A99-8333-08E732994412}" destId="{37267A5D-A753-4064-8582-1F36F030758F}" srcOrd="0" destOrd="0" presId="urn:microsoft.com/office/officeart/2005/8/layout/hList1"/>
    <dgm:cxn modelId="{4D1D45BB-8522-4F29-9566-48407C2AF3EF}" type="presParOf" srcId="{A0151512-38F7-4A99-8333-08E732994412}" destId="{2389C45E-2228-4DA7-BD20-FCB5016C582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FDC461-B729-4EEA-88C2-659D13783411}" type="doc">
      <dgm:prSet loTypeId="urn:microsoft.com/office/officeart/2005/8/layout/hProcess9" loCatId="process" qsTypeId="urn:microsoft.com/office/officeart/2005/8/quickstyle/simple1" qsCatId="simple" csTypeId="urn:microsoft.com/office/officeart/2005/8/colors/accent1_2" csCatId="accent1" phldr="1"/>
      <dgm:spPr/>
    </dgm:pt>
    <dgm:pt modelId="{7BC99A43-8BBE-44C1-A96F-E71EF0E5626B}">
      <dgm:prSet phldrT="[Text]" custT="1"/>
      <dgm:spPr>
        <a:solidFill>
          <a:schemeClr val="tx1"/>
        </a:solidFill>
        <a:ln>
          <a:solidFill>
            <a:schemeClr val="tx1"/>
          </a:solidFill>
        </a:ln>
      </dgm:spPr>
      <dgm:t>
        <a:bodyPr/>
        <a:lstStyle/>
        <a:p>
          <a:r>
            <a:rPr lang="en-US" sz="3200" u="sng" dirty="0"/>
            <a:t>Pattern</a:t>
          </a:r>
        </a:p>
        <a:p>
          <a:r>
            <a:rPr lang="en-US" sz="3200" dirty="0">
              <a:latin typeface="Arial Narrow" panose="020B0606020202030204" pitchFamily="34" charset="0"/>
            </a:rPr>
            <a:t>Nucleated</a:t>
          </a:r>
        </a:p>
      </dgm:t>
    </dgm:pt>
    <dgm:pt modelId="{687EB055-A5CE-4B23-B732-CF849830DA56}" type="parTrans" cxnId="{C0C69BF1-A50F-4106-B8C1-23639A5D7D27}">
      <dgm:prSet/>
      <dgm:spPr/>
      <dgm:t>
        <a:bodyPr/>
        <a:lstStyle/>
        <a:p>
          <a:endParaRPr lang="en-US"/>
        </a:p>
      </dgm:t>
    </dgm:pt>
    <dgm:pt modelId="{7A4BD148-030B-44E7-87E5-D9884C7D66B5}" type="sibTrans" cxnId="{C0C69BF1-A50F-4106-B8C1-23639A5D7D27}">
      <dgm:prSet/>
      <dgm:spPr/>
      <dgm:t>
        <a:bodyPr/>
        <a:lstStyle/>
        <a:p>
          <a:endParaRPr lang="en-US"/>
        </a:p>
      </dgm:t>
    </dgm:pt>
    <dgm:pt modelId="{AF971858-B84B-41C4-8CAD-90F47DF80B14}">
      <dgm:prSet phldrT="[Text]"/>
      <dgm:spPr>
        <a:solidFill>
          <a:schemeClr val="tx1"/>
        </a:solidFill>
        <a:ln>
          <a:solidFill>
            <a:schemeClr val="tx1"/>
          </a:solidFill>
        </a:ln>
      </dgm:spPr>
      <dgm:t>
        <a:bodyPr/>
        <a:lstStyle/>
        <a:p>
          <a:r>
            <a:rPr lang="en-US" u="sng" dirty="0">
              <a:latin typeface="Arial Narrow" panose="020B0606020202030204" pitchFamily="34" charset="0"/>
            </a:rPr>
            <a:t>Size</a:t>
          </a:r>
          <a:endParaRPr lang="en-US" dirty="0">
            <a:latin typeface="Arial Narrow" panose="020B0606020202030204" pitchFamily="34" charset="0"/>
          </a:endParaRPr>
        </a:p>
        <a:p>
          <a:r>
            <a:rPr lang="en-US" dirty="0">
              <a:latin typeface="Arial Narrow" panose="020B0606020202030204" pitchFamily="34" charset="0"/>
            </a:rPr>
            <a:t>Town</a:t>
          </a:r>
        </a:p>
        <a:p>
          <a:r>
            <a:rPr lang="en-US" dirty="0">
              <a:latin typeface="Arial Narrow" panose="020B0606020202030204" pitchFamily="34" charset="0"/>
            </a:rPr>
            <a:t>City</a:t>
          </a:r>
        </a:p>
        <a:p>
          <a:r>
            <a:rPr lang="en-US" dirty="0">
              <a:latin typeface="Arial Narrow" panose="020B0606020202030204" pitchFamily="34" charset="0"/>
            </a:rPr>
            <a:t>Metropolis</a:t>
          </a:r>
        </a:p>
        <a:p>
          <a:r>
            <a:rPr lang="en-US" dirty="0">
              <a:latin typeface="Arial Narrow" panose="020B0606020202030204" pitchFamily="34" charset="0"/>
            </a:rPr>
            <a:t>Conurbation</a:t>
          </a:r>
        </a:p>
        <a:p>
          <a:r>
            <a:rPr lang="en-US" dirty="0">
              <a:latin typeface="Arial Narrow" panose="020B0606020202030204" pitchFamily="34" charset="0"/>
            </a:rPr>
            <a:t>Megalopolis</a:t>
          </a:r>
        </a:p>
      </dgm:t>
    </dgm:pt>
    <dgm:pt modelId="{5F315148-1AAC-4640-A000-14AE1D8C664C}" type="parTrans" cxnId="{C261A458-CC28-4397-9892-9F8CB16FED71}">
      <dgm:prSet/>
      <dgm:spPr/>
      <dgm:t>
        <a:bodyPr/>
        <a:lstStyle/>
        <a:p>
          <a:endParaRPr lang="en-US"/>
        </a:p>
      </dgm:t>
    </dgm:pt>
    <dgm:pt modelId="{45493836-AAC3-4CC1-BD9A-D41AE4BC49F9}" type="sibTrans" cxnId="{C261A458-CC28-4397-9892-9F8CB16FED71}">
      <dgm:prSet/>
      <dgm:spPr/>
      <dgm:t>
        <a:bodyPr/>
        <a:lstStyle/>
        <a:p>
          <a:endParaRPr lang="en-US"/>
        </a:p>
      </dgm:t>
    </dgm:pt>
    <dgm:pt modelId="{DFF57EA9-1C46-4305-BDAC-229EF78154F4}">
      <dgm:prSet phldrT="[Text]" custT="1"/>
      <dgm:spPr>
        <a:solidFill>
          <a:schemeClr val="tx1"/>
        </a:solidFill>
        <a:ln>
          <a:solidFill>
            <a:schemeClr val="tx1"/>
          </a:solidFill>
        </a:ln>
      </dgm:spPr>
      <dgm:t>
        <a:bodyPr/>
        <a:lstStyle/>
        <a:p>
          <a:r>
            <a:rPr lang="en-US" sz="2000" u="sng" dirty="0">
              <a:latin typeface="Arial Narrow" panose="020B0606020202030204" pitchFamily="34" charset="0"/>
            </a:rPr>
            <a:t>Function</a:t>
          </a:r>
        </a:p>
        <a:p>
          <a:r>
            <a:rPr lang="en-US" sz="2000" dirty="0">
              <a:latin typeface="Arial Narrow" panose="020B0606020202030204" pitchFamily="34" charset="0"/>
            </a:rPr>
            <a:t>Multifunctional</a:t>
          </a:r>
        </a:p>
        <a:p>
          <a:r>
            <a:rPr lang="en-US" sz="2000" dirty="0">
              <a:latin typeface="Arial Narrow" panose="020B0606020202030204" pitchFamily="34" charset="0"/>
            </a:rPr>
            <a:t>Secondary, Tertiary and Quaternary Activities</a:t>
          </a:r>
        </a:p>
      </dgm:t>
    </dgm:pt>
    <dgm:pt modelId="{53B6BB93-E1B3-4948-918A-FE1DA7A5ED34}" type="parTrans" cxnId="{BB966C72-7097-4078-8136-DD6A46D1BC25}">
      <dgm:prSet/>
      <dgm:spPr/>
      <dgm:t>
        <a:bodyPr/>
        <a:lstStyle/>
        <a:p>
          <a:endParaRPr lang="en-US"/>
        </a:p>
      </dgm:t>
    </dgm:pt>
    <dgm:pt modelId="{EF209B50-2308-4893-8087-1E1DA1A8CBF5}" type="sibTrans" cxnId="{BB966C72-7097-4078-8136-DD6A46D1BC25}">
      <dgm:prSet/>
      <dgm:spPr/>
      <dgm:t>
        <a:bodyPr/>
        <a:lstStyle/>
        <a:p>
          <a:endParaRPr lang="en-US"/>
        </a:p>
      </dgm:t>
    </dgm:pt>
    <dgm:pt modelId="{5E36EA3D-0711-4EE2-B41B-F22E5E3C29AF}" type="pres">
      <dgm:prSet presAssocID="{22FDC461-B729-4EEA-88C2-659D13783411}" presName="CompostProcess" presStyleCnt="0">
        <dgm:presLayoutVars>
          <dgm:dir/>
          <dgm:resizeHandles val="exact"/>
        </dgm:presLayoutVars>
      </dgm:prSet>
      <dgm:spPr/>
    </dgm:pt>
    <dgm:pt modelId="{62AFB8C6-C440-4C79-A8FB-4E7342ABBE8A}" type="pres">
      <dgm:prSet presAssocID="{22FDC461-B729-4EEA-88C2-659D13783411}" presName="arrow" presStyleLbl="bgShp" presStyleIdx="0" presStyleCnt="1"/>
      <dgm:spPr>
        <a:solidFill>
          <a:schemeClr val="bg1"/>
        </a:solidFill>
        <a:ln>
          <a:solidFill>
            <a:schemeClr val="tx1"/>
          </a:solidFill>
        </a:ln>
      </dgm:spPr>
    </dgm:pt>
    <dgm:pt modelId="{48856E5F-20C3-41D1-89C5-53EAC1D43E7C}" type="pres">
      <dgm:prSet presAssocID="{22FDC461-B729-4EEA-88C2-659D13783411}" presName="linearProcess" presStyleCnt="0"/>
      <dgm:spPr/>
    </dgm:pt>
    <dgm:pt modelId="{0FCDED63-E937-4B38-AF53-DBFBB551FEC7}" type="pres">
      <dgm:prSet presAssocID="{7BC99A43-8BBE-44C1-A96F-E71EF0E5626B}" presName="textNode" presStyleLbl="node1" presStyleIdx="0" presStyleCnt="3">
        <dgm:presLayoutVars>
          <dgm:bulletEnabled val="1"/>
        </dgm:presLayoutVars>
      </dgm:prSet>
      <dgm:spPr/>
      <dgm:t>
        <a:bodyPr/>
        <a:lstStyle/>
        <a:p>
          <a:endParaRPr lang="en-US"/>
        </a:p>
      </dgm:t>
    </dgm:pt>
    <dgm:pt modelId="{584D04A7-996C-46EC-A6B6-13832A070422}" type="pres">
      <dgm:prSet presAssocID="{7A4BD148-030B-44E7-87E5-D9884C7D66B5}" presName="sibTrans" presStyleCnt="0"/>
      <dgm:spPr/>
    </dgm:pt>
    <dgm:pt modelId="{956F980C-F7F5-4AE0-82BA-2AEB2F6B9ABC}" type="pres">
      <dgm:prSet presAssocID="{AF971858-B84B-41C4-8CAD-90F47DF80B14}" presName="textNode" presStyleLbl="node1" presStyleIdx="1" presStyleCnt="3" custScaleY="209676">
        <dgm:presLayoutVars>
          <dgm:bulletEnabled val="1"/>
        </dgm:presLayoutVars>
      </dgm:prSet>
      <dgm:spPr/>
      <dgm:t>
        <a:bodyPr/>
        <a:lstStyle/>
        <a:p>
          <a:endParaRPr lang="en-US"/>
        </a:p>
      </dgm:t>
    </dgm:pt>
    <dgm:pt modelId="{0C377977-813F-4227-8F6B-91D1C3A047CA}" type="pres">
      <dgm:prSet presAssocID="{45493836-AAC3-4CC1-BD9A-D41AE4BC49F9}" presName="sibTrans" presStyleCnt="0"/>
      <dgm:spPr/>
    </dgm:pt>
    <dgm:pt modelId="{44097B5B-E230-4847-9563-88693B1F6471}" type="pres">
      <dgm:prSet presAssocID="{DFF57EA9-1C46-4305-BDAC-229EF78154F4}" presName="textNode" presStyleLbl="node1" presStyleIdx="2" presStyleCnt="3">
        <dgm:presLayoutVars>
          <dgm:bulletEnabled val="1"/>
        </dgm:presLayoutVars>
      </dgm:prSet>
      <dgm:spPr/>
      <dgm:t>
        <a:bodyPr/>
        <a:lstStyle/>
        <a:p>
          <a:endParaRPr lang="en-US"/>
        </a:p>
      </dgm:t>
    </dgm:pt>
  </dgm:ptLst>
  <dgm:cxnLst>
    <dgm:cxn modelId="{DD4E4BB9-D147-419E-ACB4-1F1363447207}" type="presOf" srcId="{AF971858-B84B-41C4-8CAD-90F47DF80B14}" destId="{956F980C-F7F5-4AE0-82BA-2AEB2F6B9ABC}" srcOrd="0" destOrd="0" presId="urn:microsoft.com/office/officeart/2005/8/layout/hProcess9"/>
    <dgm:cxn modelId="{C261A458-CC28-4397-9892-9F8CB16FED71}" srcId="{22FDC461-B729-4EEA-88C2-659D13783411}" destId="{AF971858-B84B-41C4-8CAD-90F47DF80B14}" srcOrd="1" destOrd="0" parTransId="{5F315148-1AAC-4640-A000-14AE1D8C664C}" sibTransId="{45493836-AAC3-4CC1-BD9A-D41AE4BC49F9}"/>
    <dgm:cxn modelId="{C9CF876D-1005-4E40-9C9B-D25E4D6BC9E5}" type="presOf" srcId="{DFF57EA9-1C46-4305-BDAC-229EF78154F4}" destId="{44097B5B-E230-4847-9563-88693B1F6471}" srcOrd="0" destOrd="0" presId="urn:microsoft.com/office/officeart/2005/8/layout/hProcess9"/>
    <dgm:cxn modelId="{DBBAD572-3162-4337-ADEF-18554D84C786}" type="presOf" srcId="{22FDC461-B729-4EEA-88C2-659D13783411}" destId="{5E36EA3D-0711-4EE2-B41B-F22E5E3C29AF}" srcOrd="0" destOrd="0" presId="urn:microsoft.com/office/officeart/2005/8/layout/hProcess9"/>
    <dgm:cxn modelId="{35AEFA21-C6DB-48BE-8E11-06372324A582}" type="presOf" srcId="{7BC99A43-8BBE-44C1-A96F-E71EF0E5626B}" destId="{0FCDED63-E937-4B38-AF53-DBFBB551FEC7}" srcOrd="0" destOrd="0" presId="urn:microsoft.com/office/officeart/2005/8/layout/hProcess9"/>
    <dgm:cxn modelId="{BB966C72-7097-4078-8136-DD6A46D1BC25}" srcId="{22FDC461-B729-4EEA-88C2-659D13783411}" destId="{DFF57EA9-1C46-4305-BDAC-229EF78154F4}" srcOrd="2" destOrd="0" parTransId="{53B6BB93-E1B3-4948-918A-FE1DA7A5ED34}" sibTransId="{EF209B50-2308-4893-8087-1E1DA1A8CBF5}"/>
    <dgm:cxn modelId="{C0C69BF1-A50F-4106-B8C1-23639A5D7D27}" srcId="{22FDC461-B729-4EEA-88C2-659D13783411}" destId="{7BC99A43-8BBE-44C1-A96F-E71EF0E5626B}" srcOrd="0" destOrd="0" parTransId="{687EB055-A5CE-4B23-B732-CF849830DA56}" sibTransId="{7A4BD148-030B-44E7-87E5-D9884C7D66B5}"/>
    <dgm:cxn modelId="{DDA708E1-1390-4B0E-B6AF-B2394FBB1695}" type="presParOf" srcId="{5E36EA3D-0711-4EE2-B41B-F22E5E3C29AF}" destId="{62AFB8C6-C440-4C79-A8FB-4E7342ABBE8A}" srcOrd="0" destOrd="0" presId="urn:microsoft.com/office/officeart/2005/8/layout/hProcess9"/>
    <dgm:cxn modelId="{5EDA366B-642E-491B-90A0-6063C21640DB}" type="presParOf" srcId="{5E36EA3D-0711-4EE2-B41B-F22E5E3C29AF}" destId="{48856E5F-20C3-41D1-89C5-53EAC1D43E7C}" srcOrd="1" destOrd="0" presId="urn:microsoft.com/office/officeart/2005/8/layout/hProcess9"/>
    <dgm:cxn modelId="{AA0013EE-79CF-4195-80D4-ED811A71AD54}" type="presParOf" srcId="{48856E5F-20C3-41D1-89C5-53EAC1D43E7C}" destId="{0FCDED63-E937-4B38-AF53-DBFBB551FEC7}" srcOrd="0" destOrd="0" presId="urn:microsoft.com/office/officeart/2005/8/layout/hProcess9"/>
    <dgm:cxn modelId="{3223BDCF-6744-4F92-A987-BCBCD286321F}" type="presParOf" srcId="{48856E5F-20C3-41D1-89C5-53EAC1D43E7C}" destId="{584D04A7-996C-46EC-A6B6-13832A070422}" srcOrd="1" destOrd="0" presId="urn:microsoft.com/office/officeart/2005/8/layout/hProcess9"/>
    <dgm:cxn modelId="{4B2C11E2-47EA-4BAD-B523-727DC95C8577}" type="presParOf" srcId="{48856E5F-20C3-41D1-89C5-53EAC1D43E7C}" destId="{956F980C-F7F5-4AE0-82BA-2AEB2F6B9ABC}" srcOrd="2" destOrd="0" presId="urn:microsoft.com/office/officeart/2005/8/layout/hProcess9"/>
    <dgm:cxn modelId="{33A1F434-FE84-4A03-AB53-97FD4140E647}" type="presParOf" srcId="{48856E5F-20C3-41D1-89C5-53EAC1D43E7C}" destId="{0C377977-813F-4227-8F6B-91D1C3A047CA}" srcOrd="3" destOrd="0" presId="urn:microsoft.com/office/officeart/2005/8/layout/hProcess9"/>
    <dgm:cxn modelId="{B9B87562-54A6-4640-9727-29C6F6B82BBB}" type="presParOf" srcId="{48856E5F-20C3-41D1-89C5-53EAC1D43E7C}" destId="{44097B5B-E230-4847-9563-88693B1F6471}"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F1D81D-742F-49E6-9312-0CD6820076C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B996AE1-E4C7-4AE8-A37A-10A7AB3B43E1}">
      <dgm:prSet phldrT="[Text]"/>
      <dgm:spPr>
        <a:ln>
          <a:solidFill>
            <a:schemeClr val="tx1"/>
          </a:solidFill>
        </a:ln>
      </dgm:spPr>
      <dgm:t>
        <a:bodyPr/>
        <a:lstStyle/>
        <a:p>
          <a:r>
            <a:rPr lang="en-US" dirty="0">
              <a:latin typeface="Arial Narrow" panose="020B0606020202030204" pitchFamily="34" charset="0"/>
            </a:rPr>
            <a:t>Categories of Urban Settlements</a:t>
          </a:r>
        </a:p>
      </dgm:t>
    </dgm:pt>
    <dgm:pt modelId="{F140D57A-B4AD-4910-9581-5047627FCE81}" type="parTrans" cxnId="{DFA370B0-5684-4786-AF03-A4E9B79DC14C}">
      <dgm:prSet/>
      <dgm:spPr/>
      <dgm:t>
        <a:bodyPr/>
        <a:lstStyle/>
        <a:p>
          <a:endParaRPr lang="en-US"/>
        </a:p>
      </dgm:t>
    </dgm:pt>
    <dgm:pt modelId="{4C1EF53B-3522-43BC-9A53-7701C8F5FFAC}" type="sibTrans" cxnId="{DFA370B0-5684-4786-AF03-A4E9B79DC14C}">
      <dgm:prSet/>
      <dgm:spPr/>
      <dgm:t>
        <a:bodyPr/>
        <a:lstStyle/>
        <a:p>
          <a:endParaRPr lang="en-US"/>
        </a:p>
      </dgm:t>
    </dgm:pt>
    <dgm:pt modelId="{0768D95F-28CA-46D3-8DD4-D426C933AA59}">
      <dgm:prSet phldrT="[Text]"/>
      <dgm:spPr>
        <a:ln>
          <a:solidFill>
            <a:schemeClr val="tx1"/>
          </a:solidFill>
        </a:ln>
      </dgm:spPr>
      <dgm:t>
        <a:bodyPr/>
        <a:lstStyle/>
        <a:p>
          <a:r>
            <a:rPr lang="en-US" dirty="0"/>
            <a:t>Central Place Towns</a:t>
          </a:r>
        </a:p>
      </dgm:t>
    </dgm:pt>
    <dgm:pt modelId="{C1693744-E021-4ECF-9384-B9E11A1F749D}" type="parTrans" cxnId="{A2A3D7EF-EC1F-4AEC-8515-205895C43FFB}">
      <dgm:prSet/>
      <dgm:spPr/>
      <dgm:t>
        <a:bodyPr/>
        <a:lstStyle/>
        <a:p>
          <a:endParaRPr lang="en-US"/>
        </a:p>
      </dgm:t>
    </dgm:pt>
    <dgm:pt modelId="{6B5AEDC6-95DA-4295-AC96-2152DD468FF4}" type="sibTrans" cxnId="{A2A3D7EF-EC1F-4AEC-8515-205895C43FFB}">
      <dgm:prSet/>
      <dgm:spPr/>
      <dgm:t>
        <a:bodyPr/>
        <a:lstStyle/>
        <a:p>
          <a:endParaRPr lang="en-US"/>
        </a:p>
      </dgm:t>
    </dgm:pt>
    <dgm:pt modelId="{65B90C55-80FD-4595-B42E-9C8182E83B9B}">
      <dgm:prSet phldrT="[Text]"/>
      <dgm:spPr>
        <a:ln>
          <a:solidFill>
            <a:schemeClr val="tx1"/>
          </a:solidFill>
        </a:ln>
      </dgm:spPr>
      <dgm:t>
        <a:bodyPr/>
        <a:lstStyle/>
        <a:p>
          <a:r>
            <a:rPr lang="en-US" dirty="0"/>
            <a:t>Trade and Transport Towns</a:t>
          </a:r>
        </a:p>
      </dgm:t>
    </dgm:pt>
    <dgm:pt modelId="{A027ADA2-7E4B-437B-8BEF-B721ABEAFAF1}" type="parTrans" cxnId="{0CAFED04-4575-44AA-87DB-683177D7B68F}">
      <dgm:prSet/>
      <dgm:spPr/>
      <dgm:t>
        <a:bodyPr/>
        <a:lstStyle/>
        <a:p>
          <a:endParaRPr lang="en-US"/>
        </a:p>
      </dgm:t>
    </dgm:pt>
    <dgm:pt modelId="{4F56465C-D14E-44CD-BAFA-04EC58A62DC8}" type="sibTrans" cxnId="{0CAFED04-4575-44AA-87DB-683177D7B68F}">
      <dgm:prSet/>
      <dgm:spPr/>
      <dgm:t>
        <a:bodyPr/>
        <a:lstStyle/>
        <a:p>
          <a:endParaRPr lang="en-US"/>
        </a:p>
      </dgm:t>
    </dgm:pt>
    <dgm:pt modelId="{7D9ACF59-BF5A-4077-BDD6-1C3205EFB42D}">
      <dgm:prSet phldrT="[Text]"/>
      <dgm:spPr>
        <a:ln>
          <a:solidFill>
            <a:schemeClr val="tx1"/>
          </a:solidFill>
        </a:ln>
      </dgm:spPr>
      <dgm:t>
        <a:bodyPr/>
        <a:lstStyle/>
        <a:p>
          <a:r>
            <a:rPr lang="en-US" dirty="0"/>
            <a:t>Specialised Towns</a:t>
          </a:r>
        </a:p>
      </dgm:t>
    </dgm:pt>
    <dgm:pt modelId="{1690274D-85EA-489D-BF9B-B18580676E45}" type="parTrans" cxnId="{800D8AA6-DAAF-435F-89E6-F2C76E00E47A}">
      <dgm:prSet/>
      <dgm:spPr/>
      <dgm:t>
        <a:bodyPr/>
        <a:lstStyle/>
        <a:p>
          <a:endParaRPr lang="en-US"/>
        </a:p>
      </dgm:t>
    </dgm:pt>
    <dgm:pt modelId="{B578BDA7-DCA8-47BB-9DC9-A06F5D52BD91}" type="sibTrans" cxnId="{800D8AA6-DAAF-435F-89E6-F2C76E00E47A}">
      <dgm:prSet/>
      <dgm:spPr/>
      <dgm:t>
        <a:bodyPr/>
        <a:lstStyle/>
        <a:p>
          <a:endParaRPr lang="en-US"/>
        </a:p>
      </dgm:t>
    </dgm:pt>
    <dgm:pt modelId="{0991BAF9-5AEE-4B3C-8DA7-0FCF209E5102}" type="pres">
      <dgm:prSet presAssocID="{56F1D81D-742F-49E6-9312-0CD6820076CF}" presName="hierChild1" presStyleCnt="0">
        <dgm:presLayoutVars>
          <dgm:chPref val="1"/>
          <dgm:dir/>
          <dgm:animOne val="branch"/>
          <dgm:animLvl val="lvl"/>
          <dgm:resizeHandles/>
        </dgm:presLayoutVars>
      </dgm:prSet>
      <dgm:spPr/>
      <dgm:t>
        <a:bodyPr/>
        <a:lstStyle/>
        <a:p>
          <a:endParaRPr lang="en-US"/>
        </a:p>
      </dgm:t>
    </dgm:pt>
    <dgm:pt modelId="{FC5B1E35-672C-44FD-BFB5-43D46C102E43}" type="pres">
      <dgm:prSet presAssocID="{5B996AE1-E4C7-4AE8-A37A-10A7AB3B43E1}" presName="hierRoot1" presStyleCnt="0"/>
      <dgm:spPr/>
    </dgm:pt>
    <dgm:pt modelId="{D2323583-34B8-4966-A585-90E2FAAC8AC6}" type="pres">
      <dgm:prSet presAssocID="{5B996AE1-E4C7-4AE8-A37A-10A7AB3B43E1}" presName="composite" presStyleCnt="0"/>
      <dgm:spPr/>
    </dgm:pt>
    <dgm:pt modelId="{AE2FC532-FBF6-4AB1-AC72-3752EA370AD3}" type="pres">
      <dgm:prSet presAssocID="{5B996AE1-E4C7-4AE8-A37A-10A7AB3B43E1}" presName="background" presStyleLbl="node0" presStyleIdx="0" presStyleCnt="1"/>
      <dgm:spPr>
        <a:solidFill>
          <a:schemeClr val="tx1"/>
        </a:solidFill>
      </dgm:spPr>
    </dgm:pt>
    <dgm:pt modelId="{46BC1B1C-8CE7-48C8-B9D8-4DF8D2EF8927}" type="pres">
      <dgm:prSet presAssocID="{5B996AE1-E4C7-4AE8-A37A-10A7AB3B43E1}" presName="text" presStyleLbl="fgAcc0" presStyleIdx="0" presStyleCnt="1">
        <dgm:presLayoutVars>
          <dgm:chPref val="3"/>
        </dgm:presLayoutVars>
      </dgm:prSet>
      <dgm:spPr/>
      <dgm:t>
        <a:bodyPr/>
        <a:lstStyle/>
        <a:p>
          <a:endParaRPr lang="en-US"/>
        </a:p>
      </dgm:t>
    </dgm:pt>
    <dgm:pt modelId="{4C43D2B4-19F7-441E-8302-E37B9D871107}" type="pres">
      <dgm:prSet presAssocID="{5B996AE1-E4C7-4AE8-A37A-10A7AB3B43E1}" presName="hierChild2" presStyleCnt="0"/>
      <dgm:spPr/>
    </dgm:pt>
    <dgm:pt modelId="{D1CB33C8-60D4-4554-BFBD-1FFB2050DEE4}" type="pres">
      <dgm:prSet presAssocID="{C1693744-E021-4ECF-9384-B9E11A1F749D}" presName="Name10" presStyleLbl="parChTrans1D2" presStyleIdx="0" presStyleCnt="3"/>
      <dgm:spPr/>
      <dgm:t>
        <a:bodyPr/>
        <a:lstStyle/>
        <a:p>
          <a:endParaRPr lang="en-US"/>
        </a:p>
      </dgm:t>
    </dgm:pt>
    <dgm:pt modelId="{DD9D9F4D-DD7C-4B42-8AD8-11FDDB467A73}" type="pres">
      <dgm:prSet presAssocID="{0768D95F-28CA-46D3-8DD4-D426C933AA59}" presName="hierRoot2" presStyleCnt="0"/>
      <dgm:spPr/>
    </dgm:pt>
    <dgm:pt modelId="{F21E4830-5E3E-493D-AA32-B752AF1ED1E4}" type="pres">
      <dgm:prSet presAssocID="{0768D95F-28CA-46D3-8DD4-D426C933AA59}" presName="composite2" presStyleCnt="0"/>
      <dgm:spPr/>
    </dgm:pt>
    <dgm:pt modelId="{1FB51F1F-AA63-4179-A775-73082C0222E3}" type="pres">
      <dgm:prSet presAssocID="{0768D95F-28CA-46D3-8DD4-D426C933AA59}" presName="background2" presStyleLbl="node2" presStyleIdx="0" presStyleCnt="3"/>
      <dgm:spPr>
        <a:solidFill>
          <a:schemeClr val="tx1"/>
        </a:solidFill>
      </dgm:spPr>
    </dgm:pt>
    <dgm:pt modelId="{8FE3166D-D6E4-4D58-B86F-B19886F1D1B7}" type="pres">
      <dgm:prSet presAssocID="{0768D95F-28CA-46D3-8DD4-D426C933AA59}" presName="text2" presStyleLbl="fgAcc2" presStyleIdx="0" presStyleCnt="3">
        <dgm:presLayoutVars>
          <dgm:chPref val="3"/>
        </dgm:presLayoutVars>
      </dgm:prSet>
      <dgm:spPr/>
      <dgm:t>
        <a:bodyPr/>
        <a:lstStyle/>
        <a:p>
          <a:endParaRPr lang="en-US"/>
        </a:p>
      </dgm:t>
    </dgm:pt>
    <dgm:pt modelId="{C176993A-EC8D-431F-B0FA-183D9AAC4551}" type="pres">
      <dgm:prSet presAssocID="{0768D95F-28CA-46D3-8DD4-D426C933AA59}" presName="hierChild3" presStyleCnt="0"/>
      <dgm:spPr/>
    </dgm:pt>
    <dgm:pt modelId="{5A4DAD5C-7567-4FF2-9A31-E34C7F14E603}" type="pres">
      <dgm:prSet presAssocID="{A027ADA2-7E4B-437B-8BEF-B721ABEAFAF1}" presName="Name10" presStyleLbl="parChTrans1D2" presStyleIdx="1" presStyleCnt="3"/>
      <dgm:spPr/>
      <dgm:t>
        <a:bodyPr/>
        <a:lstStyle/>
        <a:p>
          <a:endParaRPr lang="en-US"/>
        </a:p>
      </dgm:t>
    </dgm:pt>
    <dgm:pt modelId="{D1F2A3ED-D492-4EB2-A512-8BEB80587691}" type="pres">
      <dgm:prSet presAssocID="{65B90C55-80FD-4595-B42E-9C8182E83B9B}" presName="hierRoot2" presStyleCnt="0"/>
      <dgm:spPr/>
    </dgm:pt>
    <dgm:pt modelId="{A352960E-EE6F-4FBC-80FD-248C98DA6B9D}" type="pres">
      <dgm:prSet presAssocID="{65B90C55-80FD-4595-B42E-9C8182E83B9B}" presName="composite2" presStyleCnt="0"/>
      <dgm:spPr/>
    </dgm:pt>
    <dgm:pt modelId="{FCB9AAFB-07FA-45D2-8D01-608EE130406A}" type="pres">
      <dgm:prSet presAssocID="{65B90C55-80FD-4595-B42E-9C8182E83B9B}" presName="background2" presStyleLbl="node2" presStyleIdx="1" presStyleCnt="3"/>
      <dgm:spPr>
        <a:solidFill>
          <a:schemeClr val="tx1"/>
        </a:solidFill>
      </dgm:spPr>
    </dgm:pt>
    <dgm:pt modelId="{2176505F-C8BA-4900-AF7D-EE00CDB80165}" type="pres">
      <dgm:prSet presAssocID="{65B90C55-80FD-4595-B42E-9C8182E83B9B}" presName="text2" presStyleLbl="fgAcc2" presStyleIdx="1" presStyleCnt="3">
        <dgm:presLayoutVars>
          <dgm:chPref val="3"/>
        </dgm:presLayoutVars>
      </dgm:prSet>
      <dgm:spPr/>
      <dgm:t>
        <a:bodyPr/>
        <a:lstStyle/>
        <a:p>
          <a:endParaRPr lang="en-US"/>
        </a:p>
      </dgm:t>
    </dgm:pt>
    <dgm:pt modelId="{D0769403-D88E-4E55-B018-F5EDAC509999}" type="pres">
      <dgm:prSet presAssocID="{65B90C55-80FD-4595-B42E-9C8182E83B9B}" presName="hierChild3" presStyleCnt="0"/>
      <dgm:spPr/>
    </dgm:pt>
    <dgm:pt modelId="{07F274C3-7CDC-4BD4-AF16-AB8F9BCB04E5}" type="pres">
      <dgm:prSet presAssocID="{1690274D-85EA-489D-BF9B-B18580676E45}" presName="Name10" presStyleLbl="parChTrans1D2" presStyleIdx="2" presStyleCnt="3"/>
      <dgm:spPr/>
      <dgm:t>
        <a:bodyPr/>
        <a:lstStyle/>
        <a:p>
          <a:endParaRPr lang="en-US"/>
        </a:p>
      </dgm:t>
    </dgm:pt>
    <dgm:pt modelId="{8B8D5AD8-CBF0-4EAF-A4F3-AB3D335BD14D}" type="pres">
      <dgm:prSet presAssocID="{7D9ACF59-BF5A-4077-BDD6-1C3205EFB42D}" presName="hierRoot2" presStyleCnt="0"/>
      <dgm:spPr/>
    </dgm:pt>
    <dgm:pt modelId="{1C0FF6A4-404A-40CB-8684-F4BF3FC3B337}" type="pres">
      <dgm:prSet presAssocID="{7D9ACF59-BF5A-4077-BDD6-1C3205EFB42D}" presName="composite2" presStyleCnt="0"/>
      <dgm:spPr/>
    </dgm:pt>
    <dgm:pt modelId="{786253D8-1A6D-48B8-A593-6A41DE108574}" type="pres">
      <dgm:prSet presAssocID="{7D9ACF59-BF5A-4077-BDD6-1C3205EFB42D}" presName="background2" presStyleLbl="node2" presStyleIdx="2" presStyleCnt="3"/>
      <dgm:spPr>
        <a:solidFill>
          <a:schemeClr val="tx1"/>
        </a:solidFill>
      </dgm:spPr>
    </dgm:pt>
    <dgm:pt modelId="{999C598F-A8F1-4563-8ACF-16F54D122A9B}" type="pres">
      <dgm:prSet presAssocID="{7D9ACF59-BF5A-4077-BDD6-1C3205EFB42D}" presName="text2" presStyleLbl="fgAcc2" presStyleIdx="2" presStyleCnt="3">
        <dgm:presLayoutVars>
          <dgm:chPref val="3"/>
        </dgm:presLayoutVars>
      </dgm:prSet>
      <dgm:spPr/>
      <dgm:t>
        <a:bodyPr/>
        <a:lstStyle/>
        <a:p>
          <a:endParaRPr lang="en-US"/>
        </a:p>
      </dgm:t>
    </dgm:pt>
    <dgm:pt modelId="{E70414E6-2B1F-49FF-8BB8-43BAEC256C8B}" type="pres">
      <dgm:prSet presAssocID="{7D9ACF59-BF5A-4077-BDD6-1C3205EFB42D}" presName="hierChild3" presStyleCnt="0"/>
      <dgm:spPr/>
    </dgm:pt>
  </dgm:ptLst>
  <dgm:cxnLst>
    <dgm:cxn modelId="{67560C7D-1DB2-4984-A681-EDB15953C43D}" type="presOf" srcId="{A027ADA2-7E4B-437B-8BEF-B721ABEAFAF1}" destId="{5A4DAD5C-7567-4FF2-9A31-E34C7F14E603}" srcOrd="0" destOrd="0" presId="urn:microsoft.com/office/officeart/2005/8/layout/hierarchy1"/>
    <dgm:cxn modelId="{DFA370B0-5684-4786-AF03-A4E9B79DC14C}" srcId="{56F1D81D-742F-49E6-9312-0CD6820076CF}" destId="{5B996AE1-E4C7-4AE8-A37A-10A7AB3B43E1}" srcOrd="0" destOrd="0" parTransId="{F140D57A-B4AD-4910-9581-5047627FCE81}" sibTransId="{4C1EF53B-3522-43BC-9A53-7701C8F5FFAC}"/>
    <dgm:cxn modelId="{76F6DDFF-24F8-44F4-8416-A5337A4A70EA}" type="presOf" srcId="{65B90C55-80FD-4595-B42E-9C8182E83B9B}" destId="{2176505F-C8BA-4900-AF7D-EE00CDB80165}" srcOrd="0" destOrd="0" presId="urn:microsoft.com/office/officeart/2005/8/layout/hierarchy1"/>
    <dgm:cxn modelId="{0CAFED04-4575-44AA-87DB-683177D7B68F}" srcId="{5B996AE1-E4C7-4AE8-A37A-10A7AB3B43E1}" destId="{65B90C55-80FD-4595-B42E-9C8182E83B9B}" srcOrd="1" destOrd="0" parTransId="{A027ADA2-7E4B-437B-8BEF-B721ABEAFAF1}" sibTransId="{4F56465C-D14E-44CD-BAFA-04EC58A62DC8}"/>
    <dgm:cxn modelId="{B1503947-5C96-4B1A-BE08-3567936F959D}" type="presOf" srcId="{0768D95F-28CA-46D3-8DD4-D426C933AA59}" destId="{8FE3166D-D6E4-4D58-B86F-B19886F1D1B7}" srcOrd="0" destOrd="0" presId="urn:microsoft.com/office/officeart/2005/8/layout/hierarchy1"/>
    <dgm:cxn modelId="{BD7A8AA2-BD2A-4497-8678-F7C1CF5D4F9C}" type="presOf" srcId="{5B996AE1-E4C7-4AE8-A37A-10A7AB3B43E1}" destId="{46BC1B1C-8CE7-48C8-B9D8-4DF8D2EF8927}" srcOrd="0" destOrd="0" presId="urn:microsoft.com/office/officeart/2005/8/layout/hierarchy1"/>
    <dgm:cxn modelId="{CAD96268-CAFC-4746-B299-F467073D112A}" type="presOf" srcId="{7D9ACF59-BF5A-4077-BDD6-1C3205EFB42D}" destId="{999C598F-A8F1-4563-8ACF-16F54D122A9B}" srcOrd="0" destOrd="0" presId="urn:microsoft.com/office/officeart/2005/8/layout/hierarchy1"/>
    <dgm:cxn modelId="{72BA1AC6-A472-4BA1-B554-E32C06AEA4BE}" type="presOf" srcId="{C1693744-E021-4ECF-9384-B9E11A1F749D}" destId="{D1CB33C8-60D4-4554-BFBD-1FFB2050DEE4}" srcOrd="0" destOrd="0" presId="urn:microsoft.com/office/officeart/2005/8/layout/hierarchy1"/>
    <dgm:cxn modelId="{361C8572-2E2F-4C9F-AA30-0D782A22DCDD}" type="presOf" srcId="{1690274D-85EA-489D-BF9B-B18580676E45}" destId="{07F274C3-7CDC-4BD4-AF16-AB8F9BCB04E5}" srcOrd="0" destOrd="0" presId="urn:microsoft.com/office/officeart/2005/8/layout/hierarchy1"/>
    <dgm:cxn modelId="{2F1C2AF1-CA09-4472-A7EE-778075CE9D0F}" type="presOf" srcId="{56F1D81D-742F-49E6-9312-0CD6820076CF}" destId="{0991BAF9-5AEE-4B3C-8DA7-0FCF209E5102}" srcOrd="0" destOrd="0" presId="urn:microsoft.com/office/officeart/2005/8/layout/hierarchy1"/>
    <dgm:cxn modelId="{A2A3D7EF-EC1F-4AEC-8515-205895C43FFB}" srcId="{5B996AE1-E4C7-4AE8-A37A-10A7AB3B43E1}" destId="{0768D95F-28CA-46D3-8DD4-D426C933AA59}" srcOrd="0" destOrd="0" parTransId="{C1693744-E021-4ECF-9384-B9E11A1F749D}" sibTransId="{6B5AEDC6-95DA-4295-AC96-2152DD468FF4}"/>
    <dgm:cxn modelId="{800D8AA6-DAAF-435F-89E6-F2C76E00E47A}" srcId="{5B996AE1-E4C7-4AE8-A37A-10A7AB3B43E1}" destId="{7D9ACF59-BF5A-4077-BDD6-1C3205EFB42D}" srcOrd="2" destOrd="0" parTransId="{1690274D-85EA-489D-BF9B-B18580676E45}" sibTransId="{B578BDA7-DCA8-47BB-9DC9-A06F5D52BD91}"/>
    <dgm:cxn modelId="{5C886CB6-62A8-4BBA-974E-BE18B0CAC3B5}" type="presParOf" srcId="{0991BAF9-5AEE-4B3C-8DA7-0FCF209E5102}" destId="{FC5B1E35-672C-44FD-BFB5-43D46C102E43}" srcOrd="0" destOrd="0" presId="urn:microsoft.com/office/officeart/2005/8/layout/hierarchy1"/>
    <dgm:cxn modelId="{074CDA90-E449-42FF-A798-B5543308FD48}" type="presParOf" srcId="{FC5B1E35-672C-44FD-BFB5-43D46C102E43}" destId="{D2323583-34B8-4966-A585-90E2FAAC8AC6}" srcOrd="0" destOrd="0" presId="urn:microsoft.com/office/officeart/2005/8/layout/hierarchy1"/>
    <dgm:cxn modelId="{4A3BC864-7EA5-4083-A2AF-C50106C6E411}" type="presParOf" srcId="{D2323583-34B8-4966-A585-90E2FAAC8AC6}" destId="{AE2FC532-FBF6-4AB1-AC72-3752EA370AD3}" srcOrd="0" destOrd="0" presId="urn:microsoft.com/office/officeart/2005/8/layout/hierarchy1"/>
    <dgm:cxn modelId="{A20C38A4-E9E1-4D5F-88B3-D4302988835D}" type="presParOf" srcId="{D2323583-34B8-4966-A585-90E2FAAC8AC6}" destId="{46BC1B1C-8CE7-48C8-B9D8-4DF8D2EF8927}" srcOrd="1" destOrd="0" presId="urn:microsoft.com/office/officeart/2005/8/layout/hierarchy1"/>
    <dgm:cxn modelId="{FD6A30EF-2F98-4B27-A4C8-5F2E4C518747}" type="presParOf" srcId="{FC5B1E35-672C-44FD-BFB5-43D46C102E43}" destId="{4C43D2B4-19F7-441E-8302-E37B9D871107}" srcOrd="1" destOrd="0" presId="urn:microsoft.com/office/officeart/2005/8/layout/hierarchy1"/>
    <dgm:cxn modelId="{5BC7C19F-CE73-4E11-BDDD-2B4ED471D883}" type="presParOf" srcId="{4C43D2B4-19F7-441E-8302-E37B9D871107}" destId="{D1CB33C8-60D4-4554-BFBD-1FFB2050DEE4}" srcOrd="0" destOrd="0" presId="urn:microsoft.com/office/officeart/2005/8/layout/hierarchy1"/>
    <dgm:cxn modelId="{0FA4A994-E4D8-4C98-B9B6-56F99AB7B22E}" type="presParOf" srcId="{4C43D2B4-19F7-441E-8302-E37B9D871107}" destId="{DD9D9F4D-DD7C-4B42-8AD8-11FDDB467A73}" srcOrd="1" destOrd="0" presId="urn:microsoft.com/office/officeart/2005/8/layout/hierarchy1"/>
    <dgm:cxn modelId="{2B156FF8-08E9-4976-BD35-4EDCF93FF056}" type="presParOf" srcId="{DD9D9F4D-DD7C-4B42-8AD8-11FDDB467A73}" destId="{F21E4830-5E3E-493D-AA32-B752AF1ED1E4}" srcOrd="0" destOrd="0" presId="urn:microsoft.com/office/officeart/2005/8/layout/hierarchy1"/>
    <dgm:cxn modelId="{3A403C89-2702-4981-91DF-F182CEA10558}" type="presParOf" srcId="{F21E4830-5E3E-493D-AA32-B752AF1ED1E4}" destId="{1FB51F1F-AA63-4179-A775-73082C0222E3}" srcOrd="0" destOrd="0" presId="urn:microsoft.com/office/officeart/2005/8/layout/hierarchy1"/>
    <dgm:cxn modelId="{4C6C7E60-7E1A-4496-8718-39F15080AA6D}" type="presParOf" srcId="{F21E4830-5E3E-493D-AA32-B752AF1ED1E4}" destId="{8FE3166D-D6E4-4D58-B86F-B19886F1D1B7}" srcOrd="1" destOrd="0" presId="urn:microsoft.com/office/officeart/2005/8/layout/hierarchy1"/>
    <dgm:cxn modelId="{A57B9CEA-688A-4B98-8719-F3E55DD20070}" type="presParOf" srcId="{DD9D9F4D-DD7C-4B42-8AD8-11FDDB467A73}" destId="{C176993A-EC8D-431F-B0FA-183D9AAC4551}" srcOrd="1" destOrd="0" presId="urn:microsoft.com/office/officeart/2005/8/layout/hierarchy1"/>
    <dgm:cxn modelId="{10B4E85A-D074-45D4-926C-AEC3BB326052}" type="presParOf" srcId="{4C43D2B4-19F7-441E-8302-E37B9D871107}" destId="{5A4DAD5C-7567-4FF2-9A31-E34C7F14E603}" srcOrd="2" destOrd="0" presId="urn:microsoft.com/office/officeart/2005/8/layout/hierarchy1"/>
    <dgm:cxn modelId="{E58A53DD-0D6E-46FF-9AE7-292A4F82D2CF}" type="presParOf" srcId="{4C43D2B4-19F7-441E-8302-E37B9D871107}" destId="{D1F2A3ED-D492-4EB2-A512-8BEB80587691}" srcOrd="3" destOrd="0" presId="urn:microsoft.com/office/officeart/2005/8/layout/hierarchy1"/>
    <dgm:cxn modelId="{92EDE332-F61F-40A6-BDEE-5B7A4F530FB8}" type="presParOf" srcId="{D1F2A3ED-D492-4EB2-A512-8BEB80587691}" destId="{A352960E-EE6F-4FBC-80FD-248C98DA6B9D}" srcOrd="0" destOrd="0" presId="urn:microsoft.com/office/officeart/2005/8/layout/hierarchy1"/>
    <dgm:cxn modelId="{2407D5B6-8E6F-4830-BEA0-70A199EA4D9D}" type="presParOf" srcId="{A352960E-EE6F-4FBC-80FD-248C98DA6B9D}" destId="{FCB9AAFB-07FA-45D2-8D01-608EE130406A}" srcOrd="0" destOrd="0" presId="urn:microsoft.com/office/officeart/2005/8/layout/hierarchy1"/>
    <dgm:cxn modelId="{DD07AF00-7EE8-4D2B-BF92-5148354DC91D}" type="presParOf" srcId="{A352960E-EE6F-4FBC-80FD-248C98DA6B9D}" destId="{2176505F-C8BA-4900-AF7D-EE00CDB80165}" srcOrd="1" destOrd="0" presId="urn:microsoft.com/office/officeart/2005/8/layout/hierarchy1"/>
    <dgm:cxn modelId="{575CD97C-D831-4761-B793-D07D6092C893}" type="presParOf" srcId="{D1F2A3ED-D492-4EB2-A512-8BEB80587691}" destId="{D0769403-D88E-4E55-B018-F5EDAC509999}" srcOrd="1" destOrd="0" presId="urn:microsoft.com/office/officeart/2005/8/layout/hierarchy1"/>
    <dgm:cxn modelId="{7683ED17-5E9A-4AFF-8A3D-8E7A4AA5F668}" type="presParOf" srcId="{4C43D2B4-19F7-441E-8302-E37B9D871107}" destId="{07F274C3-7CDC-4BD4-AF16-AB8F9BCB04E5}" srcOrd="4" destOrd="0" presId="urn:microsoft.com/office/officeart/2005/8/layout/hierarchy1"/>
    <dgm:cxn modelId="{AE50EC40-4686-471C-A416-61A79FB87583}" type="presParOf" srcId="{4C43D2B4-19F7-441E-8302-E37B9D871107}" destId="{8B8D5AD8-CBF0-4EAF-A4F3-AB3D335BD14D}" srcOrd="5" destOrd="0" presId="urn:microsoft.com/office/officeart/2005/8/layout/hierarchy1"/>
    <dgm:cxn modelId="{584AF173-EAD0-4684-BF24-64B9FE66338C}" type="presParOf" srcId="{8B8D5AD8-CBF0-4EAF-A4F3-AB3D335BD14D}" destId="{1C0FF6A4-404A-40CB-8684-F4BF3FC3B337}" srcOrd="0" destOrd="0" presId="urn:microsoft.com/office/officeart/2005/8/layout/hierarchy1"/>
    <dgm:cxn modelId="{DE467CFB-413A-4B73-B7FC-BB7EAF35B5AD}" type="presParOf" srcId="{1C0FF6A4-404A-40CB-8684-F4BF3FC3B337}" destId="{786253D8-1A6D-48B8-A593-6A41DE108574}" srcOrd="0" destOrd="0" presId="urn:microsoft.com/office/officeart/2005/8/layout/hierarchy1"/>
    <dgm:cxn modelId="{49562150-254B-4C16-B212-79F2201C3089}" type="presParOf" srcId="{1C0FF6A4-404A-40CB-8684-F4BF3FC3B337}" destId="{999C598F-A8F1-4563-8ACF-16F54D122A9B}" srcOrd="1" destOrd="0" presId="urn:microsoft.com/office/officeart/2005/8/layout/hierarchy1"/>
    <dgm:cxn modelId="{18956374-0CF1-4AFB-BAB7-FBE9F7544C1E}" type="presParOf" srcId="{8B8D5AD8-CBF0-4EAF-A4F3-AB3D335BD14D}" destId="{E70414E6-2B1F-49FF-8BB8-43BAEC256C8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04D9A6-36AF-4BAE-8DA4-A2090B41731B}"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719CBDE2-FA2B-48AD-80F4-8D03FB0DC162}">
      <dgm:prSet phldrT="[Text]"/>
      <dgm:spPr/>
      <dgm:t>
        <a:bodyPr/>
        <a:lstStyle/>
        <a:p>
          <a:pPr algn="l"/>
          <a:r>
            <a:rPr lang="en-US" dirty="0"/>
            <a:t>Central Place Towns</a:t>
          </a:r>
        </a:p>
      </dgm:t>
    </dgm:pt>
    <dgm:pt modelId="{88878578-01F9-4210-8A3E-CBD60FC0B36A}" type="parTrans" cxnId="{1BAC8E82-DEE6-40B9-ACC7-3595BDE4BCDD}">
      <dgm:prSet/>
      <dgm:spPr/>
      <dgm:t>
        <a:bodyPr/>
        <a:lstStyle/>
        <a:p>
          <a:endParaRPr lang="en-US"/>
        </a:p>
      </dgm:t>
    </dgm:pt>
    <dgm:pt modelId="{F5F17DA8-99CF-4A72-A7C4-F155DA943BF0}" type="sibTrans" cxnId="{1BAC8E82-DEE6-40B9-ACC7-3595BDE4BCDD}">
      <dgm:prSet/>
      <dgm:spPr/>
      <dgm:t>
        <a:bodyPr/>
        <a:lstStyle/>
        <a:p>
          <a:endParaRPr lang="en-US"/>
        </a:p>
      </dgm:t>
    </dgm:pt>
    <dgm:pt modelId="{7C1583FE-6199-4E53-B36B-157D610A704D}">
      <dgm:prSet phldrT="[Text]" custT="1"/>
      <dgm:spPr>
        <a:solidFill>
          <a:schemeClr val="bg1"/>
        </a:solidFill>
      </dgm:spPr>
      <dgm:t>
        <a:bodyPr/>
        <a:lstStyle/>
        <a:p>
          <a:r>
            <a:rPr lang="en-US" sz="1800"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Commonly referred to as a rural service centre</a:t>
          </a:r>
        </a:p>
      </dgm:t>
    </dgm:pt>
    <dgm:pt modelId="{A2AE95F1-FE8D-4E89-B1FF-8A8F30C364DA}" type="parTrans" cxnId="{28C2E991-2874-4EFF-AB56-B0AB0341AC44}">
      <dgm:prSet/>
      <dgm:spPr/>
      <dgm:t>
        <a:bodyPr/>
        <a:lstStyle/>
        <a:p>
          <a:endParaRPr lang="en-US"/>
        </a:p>
      </dgm:t>
    </dgm:pt>
    <dgm:pt modelId="{C7446E69-3969-45DE-A40D-5763A80CDACB}" type="sibTrans" cxnId="{28C2E991-2874-4EFF-AB56-B0AB0341AC44}">
      <dgm:prSet/>
      <dgm:spPr/>
      <dgm:t>
        <a:bodyPr/>
        <a:lstStyle/>
        <a:p>
          <a:endParaRPr lang="en-US"/>
        </a:p>
      </dgm:t>
    </dgm:pt>
    <dgm:pt modelId="{11049C6A-CA0A-46E1-A521-7DFAE9DAB138}">
      <dgm:prSet phldrT="[Text]" custT="1"/>
      <dgm:spPr>
        <a:solidFill>
          <a:schemeClr val="bg1"/>
        </a:solidFill>
      </dgm:spPr>
      <dgm:t>
        <a:bodyPr/>
        <a:lstStyle/>
        <a:p>
          <a:r>
            <a:rPr lang="en-US" sz="1800"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The central place is always at the centre of its sphere of influence</a:t>
          </a:r>
        </a:p>
      </dgm:t>
    </dgm:pt>
    <dgm:pt modelId="{B7B91D85-923E-4906-A319-9026BE092E52}" type="parTrans" cxnId="{311BAB20-7ECD-42DC-B987-D9D7F907028E}">
      <dgm:prSet/>
      <dgm:spPr/>
      <dgm:t>
        <a:bodyPr/>
        <a:lstStyle/>
        <a:p>
          <a:endParaRPr lang="en-US"/>
        </a:p>
      </dgm:t>
    </dgm:pt>
    <dgm:pt modelId="{A784A81F-A8A6-4663-AFD6-B3EBB64C0540}" type="sibTrans" cxnId="{311BAB20-7ECD-42DC-B987-D9D7F907028E}">
      <dgm:prSet/>
      <dgm:spPr/>
      <dgm:t>
        <a:bodyPr/>
        <a:lstStyle/>
        <a:p>
          <a:endParaRPr lang="en-US"/>
        </a:p>
      </dgm:t>
    </dgm:pt>
    <dgm:pt modelId="{8495B1F8-B71A-4E1C-BE2A-7DC30EA22EA5}">
      <dgm:prSet phldrT="[Text]"/>
      <dgm:spPr/>
      <dgm:t>
        <a:bodyPr/>
        <a:lstStyle/>
        <a:p>
          <a:r>
            <a:rPr lang="en-US" dirty="0"/>
            <a:t>Trade and Transport Towns</a:t>
          </a:r>
        </a:p>
      </dgm:t>
    </dgm:pt>
    <dgm:pt modelId="{68C5A1A6-63A9-4F60-B95C-CE786BC661F4}" type="parTrans" cxnId="{76F13152-0F61-4C95-A204-DAC9BF50B058}">
      <dgm:prSet/>
      <dgm:spPr/>
      <dgm:t>
        <a:bodyPr/>
        <a:lstStyle/>
        <a:p>
          <a:endParaRPr lang="en-US"/>
        </a:p>
      </dgm:t>
    </dgm:pt>
    <dgm:pt modelId="{1B1AD540-B310-491B-BC8A-1EDC511815E6}" type="sibTrans" cxnId="{76F13152-0F61-4C95-A204-DAC9BF50B058}">
      <dgm:prSet/>
      <dgm:spPr/>
      <dgm:t>
        <a:bodyPr/>
        <a:lstStyle/>
        <a:p>
          <a:endParaRPr lang="en-US"/>
        </a:p>
      </dgm:t>
    </dgm:pt>
    <dgm:pt modelId="{19A9D038-9DF2-4D53-BC84-0619BE3845CF}">
      <dgm:prSet phldrT="[Text]" custT="1"/>
      <dgm:spPr>
        <a:solidFill>
          <a:schemeClr val="bg1"/>
        </a:solidFill>
      </dgm:spPr>
      <dgm:t>
        <a:bodyPr/>
        <a:lstStyle/>
        <a:p>
          <a:r>
            <a:rPr lang="en-US" sz="1600"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Usually develop along transport routes, junctions or break of bulk points</a:t>
          </a:r>
        </a:p>
        <a:p>
          <a:r>
            <a:rPr lang="en-US" sz="1600"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Usually associated with a number of urban </a:t>
          </a:r>
          <a:r>
            <a:rPr lang="en-US" sz="1600" b="0" cap="none" spc="0" dirty="0" err="1">
              <a:ln w="0"/>
              <a:solidFill>
                <a:schemeClr val="tx1"/>
              </a:solidFill>
              <a:effectLst>
                <a:outerShdw blurRad="38100" dist="19050" dir="2700000" algn="tl" rotWithShape="0">
                  <a:schemeClr val="dk1">
                    <a:alpha val="40000"/>
                  </a:schemeClr>
                </a:outerShdw>
              </a:effectLst>
              <a:latin typeface="Arial Narrow" panose="020B0606020202030204" pitchFamily="34" charset="0"/>
            </a:rPr>
            <a:t>centres</a:t>
          </a:r>
          <a:r>
            <a:rPr lang="en-US" sz="1600"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 developing along a route</a:t>
          </a:r>
        </a:p>
        <a:p>
          <a:r>
            <a:rPr lang="en-US" sz="1600"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E.g.</a:t>
          </a:r>
        </a:p>
        <a:p>
          <a:r>
            <a:rPr lang="en-US" sz="1600"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Break of Bulk point (Ports and Harbors)</a:t>
          </a:r>
        </a:p>
        <a:p>
          <a:r>
            <a:rPr lang="en-US" sz="1600"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Junctions – Railway towns (De Aar/ </a:t>
          </a:r>
          <a:r>
            <a:rPr lang="en-US" sz="1600" b="0" cap="none" spc="0" dirty="0" err="1">
              <a:ln w="0"/>
              <a:solidFill>
                <a:schemeClr val="tx1"/>
              </a:solidFill>
              <a:effectLst>
                <a:outerShdw blurRad="38100" dist="19050" dir="2700000" algn="tl" rotWithShape="0">
                  <a:schemeClr val="dk1">
                    <a:alpha val="40000"/>
                  </a:schemeClr>
                </a:outerShdw>
              </a:effectLst>
              <a:latin typeface="Arial Narrow" panose="020B0606020202030204" pitchFamily="34" charset="0"/>
            </a:rPr>
            <a:t>Touws</a:t>
          </a:r>
          <a:r>
            <a:rPr lang="en-US" sz="1600"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 River)</a:t>
          </a:r>
        </a:p>
        <a:p>
          <a:r>
            <a:rPr lang="en-US" sz="1600"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Gateway – Generally through a physical obstacle/convergence of routes – Worcester</a:t>
          </a:r>
        </a:p>
        <a:p>
          <a:endParaRPr lang="en-US" sz="1600"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endParaRPr>
        </a:p>
      </dgm:t>
    </dgm:pt>
    <dgm:pt modelId="{F9C55DE2-BEB4-4E2C-AD12-D76803257F31}" type="parTrans" cxnId="{DE985668-7D41-401C-8C67-46324D877239}">
      <dgm:prSet/>
      <dgm:spPr/>
      <dgm:t>
        <a:bodyPr/>
        <a:lstStyle/>
        <a:p>
          <a:endParaRPr lang="en-US"/>
        </a:p>
      </dgm:t>
    </dgm:pt>
    <dgm:pt modelId="{E4429FFF-367C-4B9C-A66D-7ACB27897288}" type="sibTrans" cxnId="{DE985668-7D41-401C-8C67-46324D877239}">
      <dgm:prSet/>
      <dgm:spPr/>
      <dgm:t>
        <a:bodyPr/>
        <a:lstStyle/>
        <a:p>
          <a:endParaRPr lang="en-US"/>
        </a:p>
      </dgm:t>
    </dgm:pt>
    <dgm:pt modelId="{56627483-9E0D-482E-B79A-99146112779E}">
      <dgm:prSet phldrT="[Text]"/>
      <dgm:spPr/>
      <dgm:t>
        <a:bodyPr/>
        <a:lstStyle/>
        <a:p>
          <a:pPr algn="l"/>
          <a:r>
            <a:rPr lang="en-US" dirty="0" err="1"/>
            <a:t>Specialised</a:t>
          </a:r>
          <a:r>
            <a:rPr lang="en-US" dirty="0"/>
            <a:t> Towns</a:t>
          </a:r>
        </a:p>
      </dgm:t>
    </dgm:pt>
    <dgm:pt modelId="{2E0E1E25-D20F-4F6A-9165-9381B4FEA72A}" type="parTrans" cxnId="{BA3682CC-0D8F-4C74-8040-E03245CC9C6D}">
      <dgm:prSet/>
      <dgm:spPr/>
      <dgm:t>
        <a:bodyPr/>
        <a:lstStyle/>
        <a:p>
          <a:endParaRPr lang="en-US"/>
        </a:p>
      </dgm:t>
    </dgm:pt>
    <dgm:pt modelId="{41F1C58E-8BDD-44BA-9E31-AFCEB93FFBC8}" type="sibTrans" cxnId="{BA3682CC-0D8F-4C74-8040-E03245CC9C6D}">
      <dgm:prSet/>
      <dgm:spPr/>
      <dgm:t>
        <a:bodyPr/>
        <a:lstStyle/>
        <a:p>
          <a:endParaRPr lang="en-US"/>
        </a:p>
      </dgm:t>
    </dgm:pt>
    <dgm:pt modelId="{DD67D158-8CA2-412D-B990-B340F425B656}">
      <dgm:prSet phldrT="[Text]"/>
      <dgm:spPr>
        <a:solidFill>
          <a:schemeClr val="bg1"/>
        </a:solidFill>
      </dgm:spPr>
      <dgm:t>
        <a:bodyPr/>
        <a:lstStyle/>
        <a:p>
          <a:r>
            <a:rPr lang="en-US"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These are settlements with one dominant function</a:t>
          </a:r>
        </a:p>
      </dgm:t>
    </dgm:pt>
    <dgm:pt modelId="{13775A49-E994-4173-96B8-586E1E35F60B}" type="parTrans" cxnId="{62CD8E0A-314E-4018-8C74-E98A9352D241}">
      <dgm:prSet/>
      <dgm:spPr/>
      <dgm:t>
        <a:bodyPr/>
        <a:lstStyle/>
        <a:p>
          <a:endParaRPr lang="en-US"/>
        </a:p>
      </dgm:t>
    </dgm:pt>
    <dgm:pt modelId="{D161FDB1-B230-4FEE-8854-D575BD831D97}" type="sibTrans" cxnId="{62CD8E0A-314E-4018-8C74-E98A9352D241}">
      <dgm:prSet/>
      <dgm:spPr/>
      <dgm:t>
        <a:bodyPr/>
        <a:lstStyle/>
        <a:p>
          <a:endParaRPr lang="en-US"/>
        </a:p>
      </dgm:t>
    </dgm:pt>
    <dgm:pt modelId="{CCB414B6-DC46-4468-AADD-17263A90DCE5}">
      <dgm:prSet phldrT="[Text]" custT="1"/>
      <dgm:spPr>
        <a:solidFill>
          <a:schemeClr val="bg1"/>
        </a:solidFill>
      </dgm:spPr>
      <dgm:t>
        <a:bodyPr/>
        <a:lstStyle/>
        <a:p>
          <a:r>
            <a:rPr lang="en-US" sz="1800"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Its main function is the provision of a variety of urban services to its surrounding rural population and environment (Sphere of Influence)</a:t>
          </a:r>
        </a:p>
      </dgm:t>
    </dgm:pt>
    <dgm:pt modelId="{0088CF36-88A3-49B6-9157-56C4CD3DB3C0}" type="parTrans" cxnId="{980DE3BB-BCD8-4E47-B7DF-103A029F4600}">
      <dgm:prSet/>
      <dgm:spPr/>
      <dgm:t>
        <a:bodyPr/>
        <a:lstStyle/>
        <a:p>
          <a:endParaRPr lang="en-US"/>
        </a:p>
      </dgm:t>
    </dgm:pt>
    <dgm:pt modelId="{892BC945-A5B1-4580-BFEC-3D6C4F2A9D94}" type="sibTrans" cxnId="{980DE3BB-BCD8-4E47-B7DF-103A029F4600}">
      <dgm:prSet/>
      <dgm:spPr/>
      <dgm:t>
        <a:bodyPr/>
        <a:lstStyle/>
        <a:p>
          <a:endParaRPr lang="en-US"/>
        </a:p>
      </dgm:t>
    </dgm:pt>
    <dgm:pt modelId="{FB726812-6DBB-4555-93B6-8B04076FE528}">
      <dgm:prSet phldrT="[Text]"/>
      <dgm:spPr>
        <a:solidFill>
          <a:schemeClr val="bg1"/>
        </a:solidFill>
      </dgm:spPr>
      <dgm:t>
        <a:bodyPr/>
        <a:lstStyle/>
        <a:p>
          <a:r>
            <a:rPr lang="en-US"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E.G.</a:t>
          </a:r>
        </a:p>
      </dgm:t>
    </dgm:pt>
    <dgm:pt modelId="{18C4C5CC-4511-42CD-BA7A-C438E8DEE8B1}" type="parTrans" cxnId="{48619893-5FDF-475F-8B91-E247AE9A4687}">
      <dgm:prSet/>
      <dgm:spPr/>
      <dgm:t>
        <a:bodyPr/>
        <a:lstStyle/>
        <a:p>
          <a:endParaRPr lang="en-US"/>
        </a:p>
      </dgm:t>
    </dgm:pt>
    <dgm:pt modelId="{70E76418-ACFD-4369-AE7E-088680563897}" type="sibTrans" cxnId="{48619893-5FDF-475F-8B91-E247AE9A4687}">
      <dgm:prSet/>
      <dgm:spPr/>
      <dgm:t>
        <a:bodyPr/>
        <a:lstStyle/>
        <a:p>
          <a:endParaRPr lang="en-US"/>
        </a:p>
      </dgm:t>
    </dgm:pt>
    <dgm:pt modelId="{60FE9E97-96C4-46DE-B1D0-87F5B582A346}">
      <dgm:prSet phldrT="[Text]"/>
      <dgm:spPr>
        <a:solidFill>
          <a:schemeClr val="bg1"/>
        </a:solidFill>
      </dgm:spPr>
      <dgm:t>
        <a:bodyPr/>
        <a:lstStyle/>
        <a:p>
          <a:r>
            <a:rPr lang="en-US"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Mining Towns (JhB)</a:t>
          </a:r>
        </a:p>
      </dgm:t>
    </dgm:pt>
    <dgm:pt modelId="{73755588-EFBA-4ECE-A232-2A9381337480}" type="parTrans" cxnId="{1AF0D254-B833-4341-9E45-58EC65C6E6D6}">
      <dgm:prSet/>
      <dgm:spPr/>
      <dgm:t>
        <a:bodyPr/>
        <a:lstStyle/>
        <a:p>
          <a:endParaRPr lang="en-US"/>
        </a:p>
      </dgm:t>
    </dgm:pt>
    <dgm:pt modelId="{8625712E-319B-424A-A09D-0B163630D579}" type="sibTrans" cxnId="{1AF0D254-B833-4341-9E45-58EC65C6E6D6}">
      <dgm:prSet/>
      <dgm:spPr/>
      <dgm:t>
        <a:bodyPr/>
        <a:lstStyle/>
        <a:p>
          <a:endParaRPr lang="en-US"/>
        </a:p>
      </dgm:t>
    </dgm:pt>
    <dgm:pt modelId="{DECBDA57-0090-4337-B6D6-6D8AA05ADCA2}">
      <dgm:prSet phldrT="[Text]"/>
      <dgm:spPr>
        <a:solidFill>
          <a:schemeClr val="bg1"/>
        </a:solidFill>
      </dgm:spPr>
      <dgm:t>
        <a:bodyPr/>
        <a:lstStyle/>
        <a:p>
          <a:r>
            <a:rPr lang="en-US"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Holiday Towns (Margate)</a:t>
          </a:r>
        </a:p>
      </dgm:t>
    </dgm:pt>
    <dgm:pt modelId="{9F6523FE-8369-417F-83D3-6F1DBDB681F7}" type="parTrans" cxnId="{4EF9609F-89AC-4414-A697-F61CE642BE92}">
      <dgm:prSet/>
      <dgm:spPr/>
      <dgm:t>
        <a:bodyPr/>
        <a:lstStyle/>
        <a:p>
          <a:endParaRPr lang="en-US"/>
        </a:p>
      </dgm:t>
    </dgm:pt>
    <dgm:pt modelId="{634EA0DD-4A12-4CC5-9E59-99E48E859597}" type="sibTrans" cxnId="{4EF9609F-89AC-4414-A697-F61CE642BE92}">
      <dgm:prSet/>
      <dgm:spPr/>
      <dgm:t>
        <a:bodyPr/>
        <a:lstStyle/>
        <a:p>
          <a:endParaRPr lang="en-US"/>
        </a:p>
      </dgm:t>
    </dgm:pt>
    <dgm:pt modelId="{12087D64-4B4A-4CB5-A81B-2CE7E8986F5E}">
      <dgm:prSet phldrT="[Text]"/>
      <dgm:spPr>
        <a:solidFill>
          <a:schemeClr val="bg1"/>
        </a:solidFill>
      </dgm:spPr>
      <dgm:t>
        <a:bodyPr/>
        <a:lstStyle/>
        <a:p>
          <a:r>
            <a:rPr lang="en-US" b="0" cap="none" spc="0" dirty="0">
              <a:ln w="0"/>
              <a:solidFill>
                <a:schemeClr val="tx1"/>
              </a:solidFill>
              <a:effectLst>
                <a:outerShdw blurRad="38100" dist="19050" dir="2700000" algn="tl" rotWithShape="0">
                  <a:schemeClr val="dk1">
                    <a:alpha val="40000"/>
                  </a:schemeClr>
                </a:outerShdw>
              </a:effectLst>
              <a:latin typeface="Arial Narrow" panose="020B0606020202030204" pitchFamily="34" charset="0"/>
            </a:rPr>
            <a:t>Dormitory Towns (Stellenbosch)</a:t>
          </a:r>
        </a:p>
      </dgm:t>
    </dgm:pt>
    <dgm:pt modelId="{5D05B979-849E-4509-B8CF-20EFA57B215C}" type="parTrans" cxnId="{FBB124CF-4E08-4F5E-9449-BA1E9067D7F2}">
      <dgm:prSet/>
      <dgm:spPr/>
      <dgm:t>
        <a:bodyPr/>
        <a:lstStyle/>
        <a:p>
          <a:endParaRPr lang="en-US"/>
        </a:p>
      </dgm:t>
    </dgm:pt>
    <dgm:pt modelId="{0F2ACF1B-1BF5-497A-B45E-1A7BD1BDA4EB}" type="sibTrans" cxnId="{FBB124CF-4E08-4F5E-9449-BA1E9067D7F2}">
      <dgm:prSet/>
      <dgm:spPr/>
      <dgm:t>
        <a:bodyPr/>
        <a:lstStyle/>
        <a:p>
          <a:endParaRPr lang="en-US"/>
        </a:p>
      </dgm:t>
    </dgm:pt>
    <dgm:pt modelId="{FB96006C-D298-4502-82F7-B0D0DF56DBC0}" type="pres">
      <dgm:prSet presAssocID="{AA04D9A6-36AF-4BAE-8DA4-A2090B41731B}" presName="linearFlow" presStyleCnt="0">
        <dgm:presLayoutVars>
          <dgm:dir/>
          <dgm:animLvl val="lvl"/>
          <dgm:resizeHandles/>
        </dgm:presLayoutVars>
      </dgm:prSet>
      <dgm:spPr/>
      <dgm:t>
        <a:bodyPr/>
        <a:lstStyle/>
        <a:p>
          <a:endParaRPr lang="en-US"/>
        </a:p>
      </dgm:t>
    </dgm:pt>
    <dgm:pt modelId="{287EBA3A-10E6-4F82-A258-85A5918CBDC8}" type="pres">
      <dgm:prSet presAssocID="{719CBDE2-FA2B-48AD-80F4-8D03FB0DC162}" presName="compositeNode" presStyleCnt="0">
        <dgm:presLayoutVars>
          <dgm:bulletEnabled val="1"/>
        </dgm:presLayoutVars>
      </dgm:prSet>
      <dgm:spPr/>
    </dgm:pt>
    <dgm:pt modelId="{FC1940AA-67D8-4D43-BC6E-E549784A2420}" type="pres">
      <dgm:prSet presAssocID="{719CBDE2-FA2B-48AD-80F4-8D03FB0DC162}" presName="image" presStyleLbl="fgImgPlace1" presStyleIdx="0" presStyleCnt="3"/>
      <dgm:spPr>
        <a:solidFill>
          <a:schemeClr val="tx1"/>
        </a:solidFill>
      </dgm:spPr>
    </dgm:pt>
    <dgm:pt modelId="{50A5298E-906A-447D-A671-FC1BAFC23124}" type="pres">
      <dgm:prSet presAssocID="{719CBDE2-FA2B-48AD-80F4-8D03FB0DC162}" presName="childNode" presStyleLbl="node1" presStyleIdx="0" presStyleCnt="3">
        <dgm:presLayoutVars>
          <dgm:bulletEnabled val="1"/>
        </dgm:presLayoutVars>
      </dgm:prSet>
      <dgm:spPr/>
      <dgm:t>
        <a:bodyPr/>
        <a:lstStyle/>
        <a:p>
          <a:endParaRPr lang="en-US"/>
        </a:p>
      </dgm:t>
    </dgm:pt>
    <dgm:pt modelId="{E4AF9565-5B9D-487F-A434-B37D18CA82D7}" type="pres">
      <dgm:prSet presAssocID="{719CBDE2-FA2B-48AD-80F4-8D03FB0DC162}" presName="parentNode" presStyleLbl="revTx" presStyleIdx="0" presStyleCnt="3" custScaleX="158394">
        <dgm:presLayoutVars>
          <dgm:chMax val="0"/>
          <dgm:bulletEnabled val="1"/>
        </dgm:presLayoutVars>
      </dgm:prSet>
      <dgm:spPr/>
      <dgm:t>
        <a:bodyPr/>
        <a:lstStyle/>
        <a:p>
          <a:endParaRPr lang="en-US"/>
        </a:p>
      </dgm:t>
    </dgm:pt>
    <dgm:pt modelId="{CDEBDE7E-74DF-4D6C-86F9-45B4C7F11ECC}" type="pres">
      <dgm:prSet presAssocID="{F5F17DA8-99CF-4A72-A7C4-F155DA943BF0}" presName="sibTrans" presStyleCnt="0"/>
      <dgm:spPr/>
    </dgm:pt>
    <dgm:pt modelId="{14770A6B-F5FA-4715-A090-5BCA0C7048DD}" type="pres">
      <dgm:prSet presAssocID="{8495B1F8-B71A-4E1C-BE2A-7DC30EA22EA5}" presName="compositeNode" presStyleCnt="0">
        <dgm:presLayoutVars>
          <dgm:bulletEnabled val="1"/>
        </dgm:presLayoutVars>
      </dgm:prSet>
      <dgm:spPr/>
    </dgm:pt>
    <dgm:pt modelId="{B8CFBD0A-F8C6-4FE0-9094-9C08AE35BAF8}" type="pres">
      <dgm:prSet presAssocID="{8495B1F8-B71A-4E1C-BE2A-7DC30EA22EA5}" presName="image" presStyleLbl="fgImgPlace1" presStyleIdx="1" presStyleCnt="3"/>
      <dgm:spPr>
        <a:solidFill>
          <a:schemeClr val="tx1"/>
        </a:solidFill>
      </dgm:spPr>
    </dgm:pt>
    <dgm:pt modelId="{4DA620A3-B889-48F9-81A6-26F81038A7B6}" type="pres">
      <dgm:prSet presAssocID="{8495B1F8-B71A-4E1C-BE2A-7DC30EA22EA5}" presName="childNode" presStyleLbl="node1" presStyleIdx="1" presStyleCnt="3">
        <dgm:presLayoutVars>
          <dgm:bulletEnabled val="1"/>
        </dgm:presLayoutVars>
      </dgm:prSet>
      <dgm:spPr/>
      <dgm:t>
        <a:bodyPr/>
        <a:lstStyle/>
        <a:p>
          <a:endParaRPr lang="en-US"/>
        </a:p>
      </dgm:t>
    </dgm:pt>
    <dgm:pt modelId="{42D05D62-944D-485E-8E12-F1CCB98D83A3}" type="pres">
      <dgm:prSet presAssocID="{8495B1F8-B71A-4E1C-BE2A-7DC30EA22EA5}" presName="parentNode" presStyleLbl="revTx" presStyleIdx="1" presStyleCnt="3">
        <dgm:presLayoutVars>
          <dgm:chMax val="0"/>
          <dgm:bulletEnabled val="1"/>
        </dgm:presLayoutVars>
      </dgm:prSet>
      <dgm:spPr/>
      <dgm:t>
        <a:bodyPr/>
        <a:lstStyle/>
        <a:p>
          <a:endParaRPr lang="en-US"/>
        </a:p>
      </dgm:t>
    </dgm:pt>
    <dgm:pt modelId="{E9C32502-074C-446B-BB19-9A889C84C49F}" type="pres">
      <dgm:prSet presAssocID="{1B1AD540-B310-491B-BC8A-1EDC511815E6}" presName="sibTrans" presStyleCnt="0"/>
      <dgm:spPr/>
    </dgm:pt>
    <dgm:pt modelId="{3B7801DC-98F1-4F14-B5B3-A6C9A8C8FE9A}" type="pres">
      <dgm:prSet presAssocID="{56627483-9E0D-482E-B79A-99146112779E}" presName="compositeNode" presStyleCnt="0">
        <dgm:presLayoutVars>
          <dgm:bulletEnabled val="1"/>
        </dgm:presLayoutVars>
      </dgm:prSet>
      <dgm:spPr/>
    </dgm:pt>
    <dgm:pt modelId="{5A2124E0-D24B-4B0B-9AE1-9824F1EE1EEA}" type="pres">
      <dgm:prSet presAssocID="{56627483-9E0D-482E-B79A-99146112779E}" presName="image" presStyleLbl="fgImgPlace1" presStyleIdx="2" presStyleCnt="3"/>
      <dgm:spPr>
        <a:solidFill>
          <a:schemeClr val="tx1"/>
        </a:solidFill>
      </dgm:spPr>
    </dgm:pt>
    <dgm:pt modelId="{E1AEC93B-3A60-482C-B8DF-2C6C3B92B4D7}" type="pres">
      <dgm:prSet presAssocID="{56627483-9E0D-482E-B79A-99146112779E}" presName="childNode" presStyleLbl="node1" presStyleIdx="2" presStyleCnt="3">
        <dgm:presLayoutVars>
          <dgm:bulletEnabled val="1"/>
        </dgm:presLayoutVars>
      </dgm:prSet>
      <dgm:spPr/>
      <dgm:t>
        <a:bodyPr/>
        <a:lstStyle/>
        <a:p>
          <a:endParaRPr lang="en-US"/>
        </a:p>
      </dgm:t>
    </dgm:pt>
    <dgm:pt modelId="{EED2C1CD-D311-4B24-9CE3-471B8270B346}" type="pres">
      <dgm:prSet presAssocID="{56627483-9E0D-482E-B79A-99146112779E}" presName="parentNode" presStyleLbl="revTx" presStyleIdx="2" presStyleCnt="3">
        <dgm:presLayoutVars>
          <dgm:chMax val="0"/>
          <dgm:bulletEnabled val="1"/>
        </dgm:presLayoutVars>
      </dgm:prSet>
      <dgm:spPr/>
      <dgm:t>
        <a:bodyPr/>
        <a:lstStyle/>
        <a:p>
          <a:endParaRPr lang="en-US"/>
        </a:p>
      </dgm:t>
    </dgm:pt>
  </dgm:ptLst>
  <dgm:cxnLst>
    <dgm:cxn modelId="{76F13152-0F61-4C95-A204-DAC9BF50B058}" srcId="{AA04D9A6-36AF-4BAE-8DA4-A2090B41731B}" destId="{8495B1F8-B71A-4E1C-BE2A-7DC30EA22EA5}" srcOrd="1" destOrd="0" parTransId="{68C5A1A6-63A9-4F60-B95C-CE786BC661F4}" sibTransId="{1B1AD540-B310-491B-BC8A-1EDC511815E6}"/>
    <dgm:cxn modelId="{BA3682CC-0D8F-4C74-8040-E03245CC9C6D}" srcId="{AA04D9A6-36AF-4BAE-8DA4-A2090B41731B}" destId="{56627483-9E0D-482E-B79A-99146112779E}" srcOrd="2" destOrd="0" parTransId="{2E0E1E25-D20F-4F6A-9165-9381B4FEA72A}" sibTransId="{41F1C58E-8BDD-44BA-9E31-AFCEB93FFBC8}"/>
    <dgm:cxn modelId="{28C2E991-2874-4EFF-AB56-B0AB0341AC44}" srcId="{719CBDE2-FA2B-48AD-80F4-8D03FB0DC162}" destId="{7C1583FE-6199-4E53-B36B-157D610A704D}" srcOrd="0" destOrd="0" parTransId="{A2AE95F1-FE8D-4E89-B1FF-8A8F30C364DA}" sibTransId="{C7446E69-3969-45DE-A40D-5763A80CDACB}"/>
    <dgm:cxn modelId="{F9D62C71-489D-468C-B510-C8345D6FB5DA}" type="presOf" srcId="{12087D64-4B4A-4CB5-A81B-2CE7E8986F5E}" destId="{E1AEC93B-3A60-482C-B8DF-2C6C3B92B4D7}" srcOrd="0" destOrd="4" presId="urn:microsoft.com/office/officeart/2005/8/layout/hList2"/>
    <dgm:cxn modelId="{311BAB20-7ECD-42DC-B987-D9D7F907028E}" srcId="{719CBDE2-FA2B-48AD-80F4-8D03FB0DC162}" destId="{11049C6A-CA0A-46E1-A521-7DFAE9DAB138}" srcOrd="2" destOrd="0" parTransId="{B7B91D85-923E-4906-A319-9026BE092E52}" sibTransId="{A784A81F-A8A6-4663-AFD6-B3EBB64C0540}"/>
    <dgm:cxn modelId="{DE985668-7D41-401C-8C67-46324D877239}" srcId="{8495B1F8-B71A-4E1C-BE2A-7DC30EA22EA5}" destId="{19A9D038-9DF2-4D53-BC84-0619BE3845CF}" srcOrd="0" destOrd="0" parTransId="{F9C55DE2-BEB4-4E2C-AD12-D76803257F31}" sibTransId="{E4429FFF-367C-4B9C-A66D-7ACB27897288}"/>
    <dgm:cxn modelId="{33FB5715-E467-45B0-A65B-FB9E70A2E5C7}" type="presOf" srcId="{60FE9E97-96C4-46DE-B1D0-87F5B582A346}" destId="{E1AEC93B-3A60-482C-B8DF-2C6C3B92B4D7}" srcOrd="0" destOrd="2" presId="urn:microsoft.com/office/officeart/2005/8/layout/hList2"/>
    <dgm:cxn modelId="{764A44EF-C75E-4973-BC61-42A653FB5B84}" type="presOf" srcId="{56627483-9E0D-482E-B79A-99146112779E}" destId="{EED2C1CD-D311-4B24-9CE3-471B8270B346}" srcOrd="0" destOrd="0" presId="urn:microsoft.com/office/officeart/2005/8/layout/hList2"/>
    <dgm:cxn modelId="{AA5FF3EA-5BD8-45E4-9797-FF8335CB3C06}" type="presOf" srcId="{7C1583FE-6199-4E53-B36B-157D610A704D}" destId="{50A5298E-906A-447D-A671-FC1BAFC23124}" srcOrd="0" destOrd="0" presId="urn:microsoft.com/office/officeart/2005/8/layout/hList2"/>
    <dgm:cxn modelId="{1BAC8E82-DEE6-40B9-ACC7-3595BDE4BCDD}" srcId="{AA04D9A6-36AF-4BAE-8DA4-A2090B41731B}" destId="{719CBDE2-FA2B-48AD-80F4-8D03FB0DC162}" srcOrd="0" destOrd="0" parTransId="{88878578-01F9-4210-8A3E-CBD60FC0B36A}" sibTransId="{F5F17DA8-99CF-4A72-A7C4-F155DA943BF0}"/>
    <dgm:cxn modelId="{62CD8E0A-314E-4018-8C74-E98A9352D241}" srcId="{56627483-9E0D-482E-B79A-99146112779E}" destId="{DD67D158-8CA2-412D-B990-B340F425B656}" srcOrd="0" destOrd="0" parTransId="{13775A49-E994-4173-96B8-586E1E35F60B}" sibTransId="{D161FDB1-B230-4FEE-8854-D575BD831D97}"/>
    <dgm:cxn modelId="{5625883C-40A2-4EA5-94E8-F5A8CEABE248}" type="presOf" srcId="{DD67D158-8CA2-412D-B990-B340F425B656}" destId="{E1AEC93B-3A60-482C-B8DF-2C6C3B92B4D7}" srcOrd="0" destOrd="0" presId="urn:microsoft.com/office/officeart/2005/8/layout/hList2"/>
    <dgm:cxn modelId="{9EE4EBC9-DB6A-4664-BDF0-F385767FFA67}" type="presOf" srcId="{CCB414B6-DC46-4468-AADD-17263A90DCE5}" destId="{50A5298E-906A-447D-A671-FC1BAFC23124}" srcOrd="0" destOrd="1" presId="urn:microsoft.com/office/officeart/2005/8/layout/hList2"/>
    <dgm:cxn modelId="{B1529B08-96F1-4F9E-8944-C94DD10954E8}" type="presOf" srcId="{8495B1F8-B71A-4E1C-BE2A-7DC30EA22EA5}" destId="{42D05D62-944D-485E-8E12-F1CCB98D83A3}" srcOrd="0" destOrd="0" presId="urn:microsoft.com/office/officeart/2005/8/layout/hList2"/>
    <dgm:cxn modelId="{1AF0D254-B833-4341-9E45-58EC65C6E6D6}" srcId="{56627483-9E0D-482E-B79A-99146112779E}" destId="{60FE9E97-96C4-46DE-B1D0-87F5B582A346}" srcOrd="2" destOrd="0" parTransId="{73755588-EFBA-4ECE-A232-2A9381337480}" sibTransId="{8625712E-319B-424A-A09D-0B163630D579}"/>
    <dgm:cxn modelId="{66C1EE79-D667-4080-B6B5-8A13EC20F343}" type="presOf" srcId="{DECBDA57-0090-4337-B6D6-6D8AA05ADCA2}" destId="{E1AEC93B-3A60-482C-B8DF-2C6C3B92B4D7}" srcOrd="0" destOrd="3" presId="urn:microsoft.com/office/officeart/2005/8/layout/hList2"/>
    <dgm:cxn modelId="{980DE3BB-BCD8-4E47-B7DF-103A029F4600}" srcId="{719CBDE2-FA2B-48AD-80F4-8D03FB0DC162}" destId="{CCB414B6-DC46-4468-AADD-17263A90DCE5}" srcOrd="1" destOrd="0" parTransId="{0088CF36-88A3-49B6-9157-56C4CD3DB3C0}" sibTransId="{892BC945-A5B1-4580-BFEC-3D6C4F2A9D94}"/>
    <dgm:cxn modelId="{BA08D23B-DBA6-426C-A875-A87EB6AE6FB6}" type="presOf" srcId="{FB726812-6DBB-4555-93B6-8B04076FE528}" destId="{E1AEC93B-3A60-482C-B8DF-2C6C3B92B4D7}" srcOrd="0" destOrd="1" presId="urn:microsoft.com/office/officeart/2005/8/layout/hList2"/>
    <dgm:cxn modelId="{6BD073CA-E050-4BE0-BA26-63A220D00AD2}" type="presOf" srcId="{19A9D038-9DF2-4D53-BC84-0619BE3845CF}" destId="{4DA620A3-B889-48F9-81A6-26F81038A7B6}" srcOrd="0" destOrd="0" presId="urn:microsoft.com/office/officeart/2005/8/layout/hList2"/>
    <dgm:cxn modelId="{D1079EBE-2A0E-4B37-9565-796C0DDE1CD8}" type="presOf" srcId="{719CBDE2-FA2B-48AD-80F4-8D03FB0DC162}" destId="{E4AF9565-5B9D-487F-A434-B37D18CA82D7}" srcOrd="0" destOrd="0" presId="urn:microsoft.com/office/officeart/2005/8/layout/hList2"/>
    <dgm:cxn modelId="{4EF9609F-89AC-4414-A697-F61CE642BE92}" srcId="{56627483-9E0D-482E-B79A-99146112779E}" destId="{DECBDA57-0090-4337-B6D6-6D8AA05ADCA2}" srcOrd="3" destOrd="0" parTransId="{9F6523FE-8369-417F-83D3-6F1DBDB681F7}" sibTransId="{634EA0DD-4A12-4CC5-9E59-99E48E859597}"/>
    <dgm:cxn modelId="{FBB124CF-4E08-4F5E-9449-BA1E9067D7F2}" srcId="{56627483-9E0D-482E-B79A-99146112779E}" destId="{12087D64-4B4A-4CB5-A81B-2CE7E8986F5E}" srcOrd="4" destOrd="0" parTransId="{5D05B979-849E-4509-B8CF-20EFA57B215C}" sibTransId="{0F2ACF1B-1BF5-497A-B45E-1A7BD1BDA4EB}"/>
    <dgm:cxn modelId="{085D57F9-1CF8-46D2-BD05-9C73B9E919C3}" type="presOf" srcId="{11049C6A-CA0A-46E1-A521-7DFAE9DAB138}" destId="{50A5298E-906A-447D-A671-FC1BAFC23124}" srcOrd="0" destOrd="2" presId="urn:microsoft.com/office/officeart/2005/8/layout/hList2"/>
    <dgm:cxn modelId="{47FF3EBA-F362-477D-90C2-369EB810988C}" type="presOf" srcId="{AA04D9A6-36AF-4BAE-8DA4-A2090B41731B}" destId="{FB96006C-D298-4502-82F7-B0D0DF56DBC0}" srcOrd="0" destOrd="0" presId="urn:microsoft.com/office/officeart/2005/8/layout/hList2"/>
    <dgm:cxn modelId="{48619893-5FDF-475F-8B91-E247AE9A4687}" srcId="{56627483-9E0D-482E-B79A-99146112779E}" destId="{FB726812-6DBB-4555-93B6-8B04076FE528}" srcOrd="1" destOrd="0" parTransId="{18C4C5CC-4511-42CD-BA7A-C438E8DEE8B1}" sibTransId="{70E76418-ACFD-4369-AE7E-088680563897}"/>
    <dgm:cxn modelId="{4890BE5C-A223-4C6B-8E22-A76A411DEA6D}" type="presParOf" srcId="{FB96006C-D298-4502-82F7-B0D0DF56DBC0}" destId="{287EBA3A-10E6-4F82-A258-85A5918CBDC8}" srcOrd="0" destOrd="0" presId="urn:microsoft.com/office/officeart/2005/8/layout/hList2"/>
    <dgm:cxn modelId="{CD5763A4-E54E-4FF1-881A-BDA3B09F95F4}" type="presParOf" srcId="{287EBA3A-10E6-4F82-A258-85A5918CBDC8}" destId="{FC1940AA-67D8-4D43-BC6E-E549784A2420}" srcOrd="0" destOrd="0" presId="urn:microsoft.com/office/officeart/2005/8/layout/hList2"/>
    <dgm:cxn modelId="{B286AFC2-9E30-4380-8E7C-7ADAF223CE96}" type="presParOf" srcId="{287EBA3A-10E6-4F82-A258-85A5918CBDC8}" destId="{50A5298E-906A-447D-A671-FC1BAFC23124}" srcOrd="1" destOrd="0" presId="urn:microsoft.com/office/officeart/2005/8/layout/hList2"/>
    <dgm:cxn modelId="{214C95E8-DAAE-4512-B7C1-604D9F61B0C0}" type="presParOf" srcId="{287EBA3A-10E6-4F82-A258-85A5918CBDC8}" destId="{E4AF9565-5B9D-487F-A434-B37D18CA82D7}" srcOrd="2" destOrd="0" presId="urn:microsoft.com/office/officeart/2005/8/layout/hList2"/>
    <dgm:cxn modelId="{5B0CFE1F-5C66-42BD-AA70-6CEB87B2F410}" type="presParOf" srcId="{FB96006C-D298-4502-82F7-B0D0DF56DBC0}" destId="{CDEBDE7E-74DF-4D6C-86F9-45B4C7F11ECC}" srcOrd="1" destOrd="0" presId="urn:microsoft.com/office/officeart/2005/8/layout/hList2"/>
    <dgm:cxn modelId="{770FD468-533D-425A-848F-5314204EFE6F}" type="presParOf" srcId="{FB96006C-D298-4502-82F7-B0D0DF56DBC0}" destId="{14770A6B-F5FA-4715-A090-5BCA0C7048DD}" srcOrd="2" destOrd="0" presId="urn:microsoft.com/office/officeart/2005/8/layout/hList2"/>
    <dgm:cxn modelId="{C8D2DC8C-4C56-4C1B-8AA5-FCB3AB2CB17D}" type="presParOf" srcId="{14770A6B-F5FA-4715-A090-5BCA0C7048DD}" destId="{B8CFBD0A-F8C6-4FE0-9094-9C08AE35BAF8}" srcOrd="0" destOrd="0" presId="urn:microsoft.com/office/officeart/2005/8/layout/hList2"/>
    <dgm:cxn modelId="{34DCAFB6-2813-4DA5-A9C7-98F27B7B7333}" type="presParOf" srcId="{14770A6B-F5FA-4715-A090-5BCA0C7048DD}" destId="{4DA620A3-B889-48F9-81A6-26F81038A7B6}" srcOrd="1" destOrd="0" presId="urn:microsoft.com/office/officeart/2005/8/layout/hList2"/>
    <dgm:cxn modelId="{DB00CE71-D30A-434E-AD0E-FCFFBE85A65E}" type="presParOf" srcId="{14770A6B-F5FA-4715-A090-5BCA0C7048DD}" destId="{42D05D62-944D-485E-8E12-F1CCB98D83A3}" srcOrd="2" destOrd="0" presId="urn:microsoft.com/office/officeart/2005/8/layout/hList2"/>
    <dgm:cxn modelId="{7559EE87-C25D-470F-B402-DE0033B03AA3}" type="presParOf" srcId="{FB96006C-D298-4502-82F7-B0D0DF56DBC0}" destId="{E9C32502-074C-446B-BB19-9A889C84C49F}" srcOrd="3" destOrd="0" presId="urn:microsoft.com/office/officeart/2005/8/layout/hList2"/>
    <dgm:cxn modelId="{DA26E1A0-3453-4439-8E33-F35150A3B826}" type="presParOf" srcId="{FB96006C-D298-4502-82F7-B0D0DF56DBC0}" destId="{3B7801DC-98F1-4F14-B5B3-A6C9A8C8FE9A}" srcOrd="4" destOrd="0" presId="urn:microsoft.com/office/officeart/2005/8/layout/hList2"/>
    <dgm:cxn modelId="{CA0D8A1B-0A85-4B12-B8A7-598987BF99F0}" type="presParOf" srcId="{3B7801DC-98F1-4F14-B5B3-A6C9A8C8FE9A}" destId="{5A2124E0-D24B-4B0B-9AE1-9824F1EE1EEA}" srcOrd="0" destOrd="0" presId="urn:microsoft.com/office/officeart/2005/8/layout/hList2"/>
    <dgm:cxn modelId="{2BD5D332-31FA-4AC7-90CC-F68E072724C4}" type="presParOf" srcId="{3B7801DC-98F1-4F14-B5B3-A6C9A8C8FE9A}" destId="{E1AEC93B-3A60-482C-B8DF-2C6C3B92B4D7}" srcOrd="1" destOrd="0" presId="urn:microsoft.com/office/officeart/2005/8/layout/hList2"/>
    <dgm:cxn modelId="{8E688D77-A2E1-4D5A-9DA2-15C620C88A1A}" type="presParOf" srcId="{3B7801DC-98F1-4F14-B5B3-A6C9A8C8FE9A}" destId="{EED2C1CD-D311-4B24-9CE3-471B8270B346}"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E7D2758-6611-49EA-9AC2-138DE7C6BD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8D17F11-CE4E-49A3-A1B3-5F2BC1BB2580}">
      <dgm:prSet phldrT="[Text]"/>
      <dgm:spPr>
        <a:solidFill>
          <a:schemeClr val="tx1"/>
        </a:solidFill>
      </dgm:spPr>
      <dgm:t>
        <a:bodyPr/>
        <a:lstStyle/>
        <a:p>
          <a:r>
            <a:rPr lang="en-US" dirty="0">
              <a:latin typeface="Arial Narrow" panose="020B0606020202030204" pitchFamily="34" charset="0"/>
            </a:rPr>
            <a:t>Sphere of Influence</a:t>
          </a:r>
        </a:p>
      </dgm:t>
    </dgm:pt>
    <dgm:pt modelId="{85B1E775-F7C5-48A0-A9E9-EAB94C1B96E7}" type="parTrans" cxnId="{CB4F81BB-196A-4D5B-81F5-3BD3F8032275}">
      <dgm:prSet/>
      <dgm:spPr/>
      <dgm:t>
        <a:bodyPr/>
        <a:lstStyle/>
        <a:p>
          <a:endParaRPr lang="en-US"/>
        </a:p>
      </dgm:t>
    </dgm:pt>
    <dgm:pt modelId="{386994C6-86FD-49E4-A53E-B9253C596A9E}" type="sibTrans" cxnId="{CB4F81BB-196A-4D5B-81F5-3BD3F8032275}">
      <dgm:prSet/>
      <dgm:spPr/>
      <dgm:t>
        <a:bodyPr/>
        <a:lstStyle/>
        <a:p>
          <a:endParaRPr lang="en-US"/>
        </a:p>
      </dgm:t>
    </dgm:pt>
    <dgm:pt modelId="{CA74B379-DAF3-4484-B1A2-6357424D1E2F}">
      <dgm:prSet phldrT="[Text]"/>
      <dgm:spPr>
        <a:solidFill>
          <a:schemeClr val="tx1"/>
        </a:solidFill>
      </dgm:spPr>
      <dgm:t>
        <a:bodyPr/>
        <a:lstStyle/>
        <a:p>
          <a:r>
            <a:rPr lang="en-US" dirty="0"/>
            <a:t>Threshold </a:t>
          </a:r>
          <a:r>
            <a:rPr lang="en-US" dirty="0">
              <a:latin typeface="Arial Narrow" panose="020B0606020202030204" pitchFamily="34" charset="0"/>
            </a:rPr>
            <a:t>Population</a:t>
          </a:r>
        </a:p>
      </dgm:t>
    </dgm:pt>
    <dgm:pt modelId="{7731E07E-7800-43DD-862C-B14B98B4452F}" type="parTrans" cxnId="{7FA95D8E-94CB-4045-99CF-BE183222ABEE}">
      <dgm:prSet/>
      <dgm:spPr/>
      <dgm:t>
        <a:bodyPr/>
        <a:lstStyle/>
        <a:p>
          <a:endParaRPr lang="en-US"/>
        </a:p>
      </dgm:t>
    </dgm:pt>
    <dgm:pt modelId="{C4820386-1E6F-4D70-8B20-AF1C9FD740C5}" type="sibTrans" cxnId="{7FA95D8E-94CB-4045-99CF-BE183222ABEE}">
      <dgm:prSet/>
      <dgm:spPr/>
      <dgm:t>
        <a:bodyPr/>
        <a:lstStyle/>
        <a:p>
          <a:endParaRPr lang="en-US"/>
        </a:p>
      </dgm:t>
    </dgm:pt>
    <dgm:pt modelId="{3F5FB7DB-A9C7-43F4-9466-3299511904C4}">
      <dgm:prSet phldrT="[Text]"/>
      <dgm:spPr>
        <a:solidFill>
          <a:schemeClr val="tx1"/>
        </a:solidFill>
      </dgm:spPr>
      <dgm:t>
        <a:bodyPr/>
        <a:lstStyle/>
        <a:p>
          <a:r>
            <a:rPr lang="en-US" dirty="0">
              <a:latin typeface="Arial Narrow" panose="020B0606020202030204" pitchFamily="34" charset="0"/>
            </a:rPr>
            <a:t>Range</a:t>
          </a:r>
        </a:p>
      </dgm:t>
    </dgm:pt>
    <dgm:pt modelId="{A3A60A19-0E76-432B-B679-3FE208EB7B55}" type="parTrans" cxnId="{6E6C60C9-44D9-4933-A5D5-E70A954D173E}">
      <dgm:prSet/>
      <dgm:spPr/>
      <dgm:t>
        <a:bodyPr/>
        <a:lstStyle/>
        <a:p>
          <a:endParaRPr lang="en-US"/>
        </a:p>
      </dgm:t>
    </dgm:pt>
    <dgm:pt modelId="{2109A2E3-974B-45C9-823D-DDF1098B97F6}" type="sibTrans" cxnId="{6E6C60C9-44D9-4933-A5D5-E70A954D173E}">
      <dgm:prSet/>
      <dgm:spPr/>
      <dgm:t>
        <a:bodyPr/>
        <a:lstStyle/>
        <a:p>
          <a:endParaRPr lang="en-US"/>
        </a:p>
      </dgm:t>
    </dgm:pt>
    <dgm:pt modelId="{AE274C71-46E3-48CE-BE60-5F083B0B6C6A}">
      <dgm:prSet/>
      <dgm:spPr>
        <a:ln>
          <a:solidFill>
            <a:schemeClr val="tx1"/>
          </a:solidFill>
        </a:ln>
      </dgm:spPr>
      <dgm:t>
        <a:bodyPr/>
        <a:lstStyle/>
        <a:p>
          <a:r>
            <a:rPr lang="en-US" dirty="0">
              <a:latin typeface="Arial Narrow" panose="020B0606020202030204" pitchFamily="34" charset="0"/>
            </a:rPr>
            <a:t>The area served by a business selling a particular good or service. This is the area  where people  live  who buy goods from a particular shop or use a particular service.</a:t>
          </a:r>
        </a:p>
      </dgm:t>
    </dgm:pt>
    <dgm:pt modelId="{861CBE0C-A1DB-4A68-9B49-4EE2F5002968}" type="parTrans" cxnId="{C85F568B-469A-44F4-9B01-F10ADDD5F4E9}">
      <dgm:prSet/>
      <dgm:spPr/>
      <dgm:t>
        <a:bodyPr/>
        <a:lstStyle/>
        <a:p>
          <a:endParaRPr lang="en-US"/>
        </a:p>
      </dgm:t>
    </dgm:pt>
    <dgm:pt modelId="{7845649C-C500-4704-A0A4-CE35324995DA}" type="sibTrans" cxnId="{C85F568B-469A-44F4-9B01-F10ADDD5F4E9}">
      <dgm:prSet/>
      <dgm:spPr/>
      <dgm:t>
        <a:bodyPr/>
        <a:lstStyle/>
        <a:p>
          <a:endParaRPr lang="en-US"/>
        </a:p>
      </dgm:t>
    </dgm:pt>
    <dgm:pt modelId="{41A904A8-E60D-4F54-85DE-A2BF46306AC5}">
      <dgm:prSet/>
      <dgm:spPr>
        <a:ln>
          <a:solidFill>
            <a:schemeClr val="tx1"/>
          </a:solidFill>
        </a:ln>
      </dgm:spPr>
      <dgm:t>
        <a:bodyPr/>
        <a:lstStyle/>
        <a:p>
          <a:r>
            <a:rPr lang="en-US" dirty="0">
              <a:latin typeface="Arial Narrow" panose="020B0606020202030204" pitchFamily="34" charset="0"/>
            </a:rPr>
            <a:t>The minimum number of people require to support a good or a service in an urban centre</a:t>
          </a:r>
        </a:p>
      </dgm:t>
    </dgm:pt>
    <dgm:pt modelId="{1CAE4DA7-C14C-43C5-8A25-EC6C4DE236A9}" type="parTrans" cxnId="{5A648AF8-F28E-49D3-95FD-EFE184F530B7}">
      <dgm:prSet/>
      <dgm:spPr/>
      <dgm:t>
        <a:bodyPr/>
        <a:lstStyle/>
        <a:p>
          <a:endParaRPr lang="en-US"/>
        </a:p>
      </dgm:t>
    </dgm:pt>
    <dgm:pt modelId="{D3C9787D-3B36-43C7-94B1-C9BCD4ED093B}" type="sibTrans" cxnId="{5A648AF8-F28E-49D3-95FD-EFE184F530B7}">
      <dgm:prSet/>
      <dgm:spPr/>
      <dgm:t>
        <a:bodyPr/>
        <a:lstStyle/>
        <a:p>
          <a:endParaRPr lang="en-US"/>
        </a:p>
      </dgm:t>
    </dgm:pt>
    <dgm:pt modelId="{AE5B9EEA-6D64-47B2-8F1A-26CE88C82DF3}">
      <dgm:prSet/>
      <dgm:spPr>
        <a:ln>
          <a:solidFill>
            <a:schemeClr val="tx1"/>
          </a:solidFill>
        </a:ln>
      </dgm:spPr>
      <dgm:t>
        <a:bodyPr/>
        <a:lstStyle/>
        <a:p>
          <a:r>
            <a:rPr lang="en-US" dirty="0">
              <a:latin typeface="Arial Narrow" panose="020B0606020202030204" pitchFamily="34" charset="0"/>
            </a:rPr>
            <a:t>The maximum distance from which a good or service can draw its customers</a:t>
          </a:r>
        </a:p>
      </dgm:t>
    </dgm:pt>
    <dgm:pt modelId="{57AF00B0-146D-48FB-8157-851A938327C7}" type="parTrans" cxnId="{D67381BE-DB5C-4B5A-B7A6-892CA5761560}">
      <dgm:prSet/>
      <dgm:spPr/>
      <dgm:t>
        <a:bodyPr/>
        <a:lstStyle/>
        <a:p>
          <a:endParaRPr lang="en-US"/>
        </a:p>
      </dgm:t>
    </dgm:pt>
    <dgm:pt modelId="{E3FDF03D-EAF4-4B3F-8AC8-3E4E31B48AED}" type="sibTrans" cxnId="{D67381BE-DB5C-4B5A-B7A6-892CA5761560}">
      <dgm:prSet/>
      <dgm:spPr/>
      <dgm:t>
        <a:bodyPr/>
        <a:lstStyle/>
        <a:p>
          <a:endParaRPr lang="en-US"/>
        </a:p>
      </dgm:t>
    </dgm:pt>
    <dgm:pt modelId="{3CEA0231-C25C-4421-99C3-DED3E079A3D2}" type="pres">
      <dgm:prSet presAssocID="{6E7D2758-6611-49EA-9AC2-138DE7C6BDED}" presName="linear" presStyleCnt="0">
        <dgm:presLayoutVars>
          <dgm:dir/>
          <dgm:animLvl val="lvl"/>
          <dgm:resizeHandles val="exact"/>
        </dgm:presLayoutVars>
      </dgm:prSet>
      <dgm:spPr/>
      <dgm:t>
        <a:bodyPr/>
        <a:lstStyle/>
        <a:p>
          <a:endParaRPr lang="en-US"/>
        </a:p>
      </dgm:t>
    </dgm:pt>
    <dgm:pt modelId="{82AA0CDD-3A20-4E08-B739-AE13F875CA1C}" type="pres">
      <dgm:prSet presAssocID="{B8D17F11-CE4E-49A3-A1B3-5F2BC1BB2580}" presName="parentLin" presStyleCnt="0"/>
      <dgm:spPr/>
    </dgm:pt>
    <dgm:pt modelId="{7F1CBB83-53E2-415F-A6D6-D9D1355AAB2C}" type="pres">
      <dgm:prSet presAssocID="{B8D17F11-CE4E-49A3-A1B3-5F2BC1BB2580}" presName="parentLeftMargin" presStyleLbl="node1" presStyleIdx="0" presStyleCnt="3"/>
      <dgm:spPr/>
      <dgm:t>
        <a:bodyPr/>
        <a:lstStyle/>
        <a:p>
          <a:endParaRPr lang="en-US"/>
        </a:p>
      </dgm:t>
    </dgm:pt>
    <dgm:pt modelId="{BFF67EB3-253D-41D2-9325-C88BD92C90D2}" type="pres">
      <dgm:prSet presAssocID="{B8D17F11-CE4E-49A3-A1B3-5F2BC1BB2580}" presName="parentText" presStyleLbl="node1" presStyleIdx="0" presStyleCnt="3" custScaleX="46791">
        <dgm:presLayoutVars>
          <dgm:chMax val="0"/>
          <dgm:bulletEnabled val="1"/>
        </dgm:presLayoutVars>
      </dgm:prSet>
      <dgm:spPr/>
      <dgm:t>
        <a:bodyPr/>
        <a:lstStyle/>
        <a:p>
          <a:endParaRPr lang="en-US"/>
        </a:p>
      </dgm:t>
    </dgm:pt>
    <dgm:pt modelId="{310A5807-D9AC-4DC9-B64D-55928EF0C894}" type="pres">
      <dgm:prSet presAssocID="{B8D17F11-CE4E-49A3-A1B3-5F2BC1BB2580}" presName="negativeSpace" presStyleCnt="0"/>
      <dgm:spPr/>
    </dgm:pt>
    <dgm:pt modelId="{8FA92AAA-D10E-4BD8-9A98-1D14A76287E9}" type="pres">
      <dgm:prSet presAssocID="{B8D17F11-CE4E-49A3-A1B3-5F2BC1BB2580}" presName="childText" presStyleLbl="conFgAcc1" presStyleIdx="0" presStyleCnt="3">
        <dgm:presLayoutVars>
          <dgm:bulletEnabled val="1"/>
        </dgm:presLayoutVars>
      </dgm:prSet>
      <dgm:spPr/>
      <dgm:t>
        <a:bodyPr/>
        <a:lstStyle/>
        <a:p>
          <a:endParaRPr lang="en-US"/>
        </a:p>
      </dgm:t>
    </dgm:pt>
    <dgm:pt modelId="{64EF4AE6-6488-4133-9612-88BFB6A0B408}" type="pres">
      <dgm:prSet presAssocID="{386994C6-86FD-49E4-A53E-B9253C596A9E}" presName="spaceBetweenRectangles" presStyleCnt="0"/>
      <dgm:spPr/>
    </dgm:pt>
    <dgm:pt modelId="{0FF05552-A41A-4098-90AA-A7B1FA96CE90}" type="pres">
      <dgm:prSet presAssocID="{CA74B379-DAF3-4484-B1A2-6357424D1E2F}" presName="parentLin" presStyleCnt="0"/>
      <dgm:spPr/>
    </dgm:pt>
    <dgm:pt modelId="{157247B6-BC30-4045-ABA5-5F74027CC9F1}" type="pres">
      <dgm:prSet presAssocID="{CA74B379-DAF3-4484-B1A2-6357424D1E2F}" presName="parentLeftMargin" presStyleLbl="node1" presStyleIdx="0" presStyleCnt="3"/>
      <dgm:spPr/>
      <dgm:t>
        <a:bodyPr/>
        <a:lstStyle/>
        <a:p>
          <a:endParaRPr lang="en-US"/>
        </a:p>
      </dgm:t>
    </dgm:pt>
    <dgm:pt modelId="{4ADB9076-8568-4CFA-B385-B940F1B07145}" type="pres">
      <dgm:prSet presAssocID="{CA74B379-DAF3-4484-B1A2-6357424D1E2F}" presName="parentText" presStyleLbl="node1" presStyleIdx="1" presStyleCnt="3" custScaleX="48565">
        <dgm:presLayoutVars>
          <dgm:chMax val="0"/>
          <dgm:bulletEnabled val="1"/>
        </dgm:presLayoutVars>
      </dgm:prSet>
      <dgm:spPr/>
      <dgm:t>
        <a:bodyPr/>
        <a:lstStyle/>
        <a:p>
          <a:endParaRPr lang="en-US"/>
        </a:p>
      </dgm:t>
    </dgm:pt>
    <dgm:pt modelId="{8E6A9A6E-6722-407F-9AD1-B80EF6AAD167}" type="pres">
      <dgm:prSet presAssocID="{CA74B379-DAF3-4484-B1A2-6357424D1E2F}" presName="negativeSpace" presStyleCnt="0"/>
      <dgm:spPr/>
    </dgm:pt>
    <dgm:pt modelId="{7D7ACDA1-0AE3-4D5E-9F83-9378022F1FD4}" type="pres">
      <dgm:prSet presAssocID="{CA74B379-DAF3-4484-B1A2-6357424D1E2F}" presName="childText" presStyleLbl="conFgAcc1" presStyleIdx="1" presStyleCnt="3">
        <dgm:presLayoutVars>
          <dgm:bulletEnabled val="1"/>
        </dgm:presLayoutVars>
      </dgm:prSet>
      <dgm:spPr/>
      <dgm:t>
        <a:bodyPr/>
        <a:lstStyle/>
        <a:p>
          <a:endParaRPr lang="en-US"/>
        </a:p>
      </dgm:t>
    </dgm:pt>
    <dgm:pt modelId="{E140F053-BD53-487B-ACB6-489E1449E854}" type="pres">
      <dgm:prSet presAssocID="{C4820386-1E6F-4D70-8B20-AF1C9FD740C5}" presName="spaceBetweenRectangles" presStyleCnt="0"/>
      <dgm:spPr/>
    </dgm:pt>
    <dgm:pt modelId="{A148A3B6-A123-4107-BDC5-9D9CC0E7A7A1}" type="pres">
      <dgm:prSet presAssocID="{3F5FB7DB-A9C7-43F4-9466-3299511904C4}" presName="parentLin" presStyleCnt="0"/>
      <dgm:spPr/>
    </dgm:pt>
    <dgm:pt modelId="{4917E3B0-BCE8-435D-8D01-178C922BACB8}" type="pres">
      <dgm:prSet presAssocID="{3F5FB7DB-A9C7-43F4-9466-3299511904C4}" presName="parentLeftMargin" presStyleLbl="node1" presStyleIdx="1" presStyleCnt="3"/>
      <dgm:spPr/>
      <dgm:t>
        <a:bodyPr/>
        <a:lstStyle/>
        <a:p>
          <a:endParaRPr lang="en-US"/>
        </a:p>
      </dgm:t>
    </dgm:pt>
    <dgm:pt modelId="{1C1628BE-A7B5-41D9-ACF3-5B44DBC4EE95}" type="pres">
      <dgm:prSet presAssocID="{3F5FB7DB-A9C7-43F4-9466-3299511904C4}" presName="parentText" presStyleLbl="node1" presStyleIdx="2" presStyleCnt="3" custScaleX="47470" custLinFactNeighborX="7513" custLinFactNeighborY="-1767">
        <dgm:presLayoutVars>
          <dgm:chMax val="0"/>
          <dgm:bulletEnabled val="1"/>
        </dgm:presLayoutVars>
      </dgm:prSet>
      <dgm:spPr/>
      <dgm:t>
        <a:bodyPr/>
        <a:lstStyle/>
        <a:p>
          <a:endParaRPr lang="en-US"/>
        </a:p>
      </dgm:t>
    </dgm:pt>
    <dgm:pt modelId="{A802A7A0-EF9A-4ED1-B084-963B5D7FE584}" type="pres">
      <dgm:prSet presAssocID="{3F5FB7DB-A9C7-43F4-9466-3299511904C4}" presName="negativeSpace" presStyleCnt="0"/>
      <dgm:spPr/>
    </dgm:pt>
    <dgm:pt modelId="{24E58711-1389-4D2E-9818-D52EB81FBD75}" type="pres">
      <dgm:prSet presAssocID="{3F5FB7DB-A9C7-43F4-9466-3299511904C4}" presName="childText" presStyleLbl="conFgAcc1" presStyleIdx="2" presStyleCnt="3">
        <dgm:presLayoutVars>
          <dgm:bulletEnabled val="1"/>
        </dgm:presLayoutVars>
      </dgm:prSet>
      <dgm:spPr/>
      <dgm:t>
        <a:bodyPr/>
        <a:lstStyle/>
        <a:p>
          <a:endParaRPr lang="en-US"/>
        </a:p>
      </dgm:t>
    </dgm:pt>
  </dgm:ptLst>
  <dgm:cxnLst>
    <dgm:cxn modelId="{7FA95D8E-94CB-4045-99CF-BE183222ABEE}" srcId="{6E7D2758-6611-49EA-9AC2-138DE7C6BDED}" destId="{CA74B379-DAF3-4484-B1A2-6357424D1E2F}" srcOrd="1" destOrd="0" parTransId="{7731E07E-7800-43DD-862C-B14B98B4452F}" sibTransId="{C4820386-1E6F-4D70-8B20-AF1C9FD740C5}"/>
    <dgm:cxn modelId="{167A2AD4-D65A-4AFD-9BDC-CE82E55E3960}" type="presOf" srcId="{6E7D2758-6611-49EA-9AC2-138DE7C6BDED}" destId="{3CEA0231-C25C-4421-99C3-DED3E079A3D2}" srcOrd="0" destOrd="0" presId="urn:microsoft.com/office/officeart/2005/8/layout/list1"/>
    <dgm:cxn modelId="{7D93CF96-5F6F-4B1B-828B-DFE012FBA1DB}" type="presOf" srcId="{B8D17F11-CE4E-49A3-A1B3-5F2BC1BB2580}" destId="{BFF67EB3-253D-41D2-9325-C88BD92C90D2}" srcOrd="1" destOrd="0" presId="urn:microsoft.com/office/officeart/2005/8/layout/list1"/>
    <dgm:cxn modelId="{D67381BE-DB5C-4B5A-B7A6-892CA5761560}" srcId="{3F5FB7DB-A9C7-43F4-9466-3299511904C4}" destId="{AE5B9EEA-6D64-47B2-8F1A-26CE88C82DF3}" srcOrd="0" destOrd="0" parTransId="{57AF00B0-146D-48FB-8157-851A938327C7}" sibTransId="{E3FDF03D-EAF4-4B3F-8AC8-3E4E31B48AED}"/>
    <dgm:cxn modelId="{25C245BB-71CA-46F9-ACDC-B7F01B83E09A}" type="presOf" srcId="{41A904A8-E60D-4F54-85DE-A2BF46306AC5}" destId="{7D7ACDA1-0AE3-4D5E-9F83-9378022F1FD4}" srcOrd="0" destOrd="0" presId="urn:microsoft.com/office/officeart/2005/8/layout/list1"/>
    <dgm:cxn modelId="{6EAEAA6B-30E6-40BC-9669-522906FE2663}" type="presOf" srcId="{3F5FB7DB-A9C7-43F4-9466-3299511904C4}" destId="{1C1628BE-A7B5-41D9-ACF3-5B44DBC4EE95}" srcOrd="1" destOrd="0" presId="urn:microsoft.com/office/officeart/2005/8/layout/list1"/>
    <dgm:cxn modelId="{F82A3A0F-3D55-4A76-9DE4-FD9A2768C289}" type="presOf" srcId="{B8D17F11-CE4E-49A3-A1B3-5F2BC1BB2580}" destId="{7F1CBB83-53E2-415F-A6D6-D9D1355AAB2C}" srcOrd="0" destOrd="0" presId="urn:microsoft.com/office/officeart/2005/8/layout/list1"/>
    <dgm:cxn modelId="{2DF48DFA-3446-4907-8917-853B7ACD0F44}" type="presOf" srcId="{CA74B379-DAF3-4484-B1A2-6357424D1E2F}" destId="{4ADB9076-8568-4CFA-B385-B940F1B07145}" srcOrd="1" destOrd="0" presId="urn:microsoft.com/office/officeart/2005/8/layout/list1"/>
    <dgm:cxn modelId="{B445A5E8-FC51-44A0-8F86-D85734A2F152}" type="presOf" srcId="{AE274C71-46E3-48CE-BE60-5F083B0B6C6A}" destId="{8FA92AAA-D10E-4BD8-9A98-1D14A76287E9}" srcOrd="0" destOrd="0" presId="urn:microsoft.com/office/officeart/2005/8/layout/list1"/>
    <dgm:cxn modelId="{DEFCFADD-401B-43B9-A207-33749615CD23}" type="presOf" srcId="{AE5B9EEA-6D64-47B2-8F1A-26CE88C82DF3}" destId="{24E58711-1389-4D2E-9818-D52EB81FBD75}" srcOrd="0" destOrd="0" presId="urn:microsoft.com/office/officeart/2005/8/layout/list1"/>
    <dgm:cxn modelId="{6E6C60C9-44D9-4933-A5D5-E70A954D173E}" srcId="{6E7D2758-6611-49EA-9AC2-138DE7C6BDED}" destId="{3F5FB7DB-A9C7-43F4-9466-3299511904C4}" srcOrd="2" destOrd="0" parTransId="{A3A60A19-0E76-432B-B679-3FE208EB7B55}" sibTransId="{2109A2E3-974B-45C9-823D-DDF1098B97F6}"/>
    <dgm:cxn modelId="{A4D57C62-8C4A-4177-AC41-EA8E476E4D7C}" type="presOf" srcId="{CA74B379-DAF3-4484-B1A2-6357424D1E2F}" destId="{157247B6-BC30-4045-ABA5-5F74027CC9F1}" srcOrd="0" destOrd="0" presId="urn:microsoft.com/office/officeart/2005/8/layout/list1"/>
    <dgm:cxn modelId="{C85F568B-469A-44F4-9B01-F10ADDD5F4E9}" srcId="{B8D17F11-CE4E-49A3-A1B3-5F2BC1BB2580}" destId="{AE274C71-46E3-48CE-BE60-5F083B0B6C6A}" srcOrd="0" destOrd="0" parTransId="{861CBE0C-A1DB-4A68-9B49-4EE2F5002968}" sibTransId="{7845649C-C500-4704-A0A4-CE35324995DA}"/>
    <dgm:cxn modelId="{5A648AF8-F28E-49D3-95FD-EFE184F530B7}" srcId="{CA74B379-DAF3-4484-B1A2-6357424D1E2F}" destId="{41A904A8-E60D-4F54-85DE-A2BF46306AC5}" srcOrd="0" destOrd="0" parTransId="{1CAE4DA7-C14C-43C5-8A25-EC6C4DE236A9}" sibTransId="{D3C9787D-3B36-43C7-94B1-C9BCD4ED093B}"/>
    <dgm:cxn modelId="{34A71EC0-2903-4CC8-AC88-A72018C0E550}" type="presOf" srcId="{3F5FB7DB-A9C7-43F4-9466-3299511904C4}" destId="{4917E3B0-BCE8-435D-8D01-178C922BACB8}" srcOrd="0" destOrd="0" presId="urn:microsoft.com/office/officeart/2005/8/layout/list1"/>
    <dgm:cxn modelId="{CB4F81BB-196A-4D5B-81F5-3BD3F8032275}" srcId="{6E7D2758-6611-49EA-9AC2-138DE7C6BDED}" destId="{B8D17F11-CE4E-49A3-A1B3-5F2BC1BB2580}" srcOrd="0" destOrd="0" parTransId="{85B1E775-F7C5-48A0-A9E9-EAB94C1B96E7}" sibTransId="{386994C6-86FD-49E4-A53E-B9253C596A9E}"/>
    <dgm:cxn modelId="{8F99E03B-33D4-4849-8C7C-C1311382436A}" type="presParOf" srcId="{3CEA0231-C25C-4421-99C3-DED3E079A3D2}" destId="{82AA0CDD-3A20-4E08-B739-AE13F875CA1C}" srcOrd="0" destOrd="0" presId="urn:microsoft.com/office/officeart/2005/8/layout/list1"/>
    <dgm:cxn modelId="{B5E4994A-D713-4809-993F-0F3DE596308C}" type="presParOf" srcId="{82AA0CDD-3A20-4E08-B739-AE13F875CA1C}" destId="{7F1CBB83-53E2-415F-A6D6-D9D1355AAB2C}" srcOrd="0" destOrd="0" presId="urn:microsoft.com/office/officeart/2005/8/layout/list1"/>
    <dgm:cxn modelId="{1B53A492-80E9-49B3-BBBA-E7DF07B47B3C}" type="presParOf" srcId="{82AA0CDD-3A20-4E08-B739-AE13F875CA1C}" destId="{BFF67EB3-253D-41D2-9325-C88BD92C90D2}" srcOrd="1" destOrd="0" presId="urn:microsoft.com/office/officeart/2005/8/layout/list1"/>
    <dgm:cxn modelId="{EA9690F7-5BB2-4AA7-8E13-CF9793B1E897}" type="presParOf" srcId="{3CEA0231-C25C-4421-99C3-DED3E079A3D2}" destId="{310A5807-D9AC-4DC9-B64D-55928EF0C894}" srcOrd="1" destOrd="0" presId="urn:microsoft.com/office/officeart/2005/8/layout/list1"/>
    <dgm:cxn modelId="{29A62592-34EE-4BBF-AF49-348302F5C3F7}" type="presParOf" srcId="{3CEA0231-C25C-4421-99C3-DED3E079A3D2}" destId="{8FA92AAA-D10E-4BD8-9A98-1D14A76287E9}" srcOrd="2" destOrd="0" presId="urn:microsoft.com/office/officeart/2005/8/layout/list1"/>
    <dgm:cxn modelId="{4C5D480C-239D-45A9-AA10-377C45202239}" type="presParOf" srcId="{3CEA0231-C25C-4421-99C3-DED3E079A3D2}" destId="{64EF4AE6-6488-4133-9612-88BFB6A0B408}" srcOrd="3" destOrd="0" presId="urn:microsoft.com/office/officeart/2005/8/layout/list1"/>
    <dgm:cxn modelId="{2283D5EF-936A-4DE5-8BD9-200841CEDA4E}" type="presParOf" srcId="{3CEA0231-C25C-4421-99C3-DED3E079A3D2}" destId="{0FF05552-A41A-4098-90AA-A7B1FA96CE90}" srcOrd="4" destOrd="0" presId="urn:microsoft.com/office/officeart/2005/8/layout/list1"/>
    <dgm:cxn modelId="{9B974DAA-C7B2-4CF8-BA3B-EC595DC2FF2C}" type="presParOf" srcId="{0FF05552-A41A-4098-90AA-A7B1FA96CE90}" destId="{157247B6-BC30-4045-ABA5-5F74027CC9F1}" srcOrd="0" destOrd="0" presId="urn:microsoft.com/office/officeart/2005/8/layout/list1"/>
    <dgm:cxn modelId="{6EEC0767-C875-4F24-A83E-4709884DC5E7}" type="presParOf" srcId="{0FF05552-A41A-4098-90AA-A7B1FA96CE90}" destId="{4ADB9076-8568-4CFA-B385-B940F1B07145}" srcOrd="1" destOrd="0" presId="urn:microsoft.com/office/officeart/2005/8/layout/list1"/>
    <dgm:cxn modelId="{BC698114-247B-428F-A539-C3EB7C0EE01E}" type="presParOf" srcId="{3CEA0231-C25C-4421-99C3-DED3E079A3D2}" destId="{8E6A9A6E-6722-407F-9AD1-B80EF6AAD167}" srcOrd="5" destOrd="0" presId="urn:microsoft.com/office/officeart/2005/8/layout/list1"/>
    <dgm:cxn modelId="{36854BE0-EB27-4345-B397-66ED7A74F16B}" type="presParOf" srcId="{3CEA0231-C25C-4421-99C3-DED3E079A3D2}" destId="{7D7ACDA1-0AE3-4D5E-9F83-9378022F1FD4}" srcOrd="6" destOrd="0" presId="urn:microsoft.com/office/officeart/2005/8/layout/list1"/>
    <dgm:cxn modelId="{148E3224-0703-45AE-B461-E886626F2D1D}" type="presParOf" srcId="{3CEA0231-C25C-4421-99C3-DED3E079A3D2}" destId="{E140F053-BD53-487B-ACB6-489E1449E854}" srcOrd="7" destOrd="0" presId="urn:microsoft.com/office/officeart/2005/8/layout/list1"/>
    <dgm:cxn modelId="{C703B75D-DCD0-408F-80C8-7ADD34649EA4}" type="presParOf" srcId="{3CEA0231-C25C-4421-99C3-DED3E079A3D2}" destId="{A148A3B6-A123-4107-BDC5-9D9CC0E7A7A1}" srcOrd="8" destOrd="0" presId="urn:microsoft.com/office/officeart/2005/8/layout/list1"/>
    <dgm:cxn modelId="{4FAEDB7F-5937-4035-8165-5FEFC4CFBECB}" type="presParOf" srcId="{A148A3B6-A123-4107-BDC5-9D9CC0E7A7A1}" destId="{4917E3B0-BCE8-435D-8D01-178C922BACB8}" srcOrd="0" destOrd="0" presId="urn:microsoft.com/office/officeart/2005/8/layout/list1"/>
    <dgm:cxn modelId="{2BAD4CBF-3042-422A-9630-9EB1FE2D3B3E}" type="presParOf" srcId="{A148A3B6-A123-4107-BDC5-9D9CC0E7A7A1}" destId="{1C1628BE-A7B5-41D9-ACF3-5B44DBC4EE95}" srcOrd="1" destOrd="0" presId="urn:microsoft.com/office/officeart/2005/8/layout/list1"/>
    <dgm:cxn modelId="{821F9FF7-3562-4236-A308-FF6D44B3CDA1}" type="presParOf" srcId="{3CEA0231-C25C-4421-99C3-DED3E079A3D2}" destId="{A802A7A0-EF9A-4ED1-B084-963B5D7FE584}" srcOrd="9" destOrd="0" presId="urn:microsoft.com/office/officeart/2005/8/layout/list1"/>
    <dgm:cxn modelId="{F44C9816-720F-4BB0-B4B0-1637AED0B714}" type="presParOf" srcId="{3CEA0231-C25C-4421-99C3-DED3E079A3D2}" destId="{24E58711-1389-4D2E-9818-D52EB81FBD7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A19163-B05C-47A8-BB72-8BB78988804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AE277206-32B5-4233-9234-6FD4A6C90C99}">
      <dgm:prSet phldrT="[Text]"/>
      <dgm:spPr>
        <a:solidFill>
          <a:schemeClr val="tx1"/>
        </a:solidFill>
      </dgm:spPr>
      <dgm:t>
        <a:bodyPr/>
        <a:lstStyle/>
        <a:p>
          <a:r>
            <a:rPr lang="en-US" dirty="0"/>
            <a:t>Low-order Centre</a:t>
          </a:r>
        </a:p>
      </dgm:t>
    </dgm:pt>
    <dgm:pt modelId="{8071EAFC-66E5-4E75-AD9B-96DF250DA0F1}" type="parTrans" cxnId="{9C8DEF79-3248-4EF3-BCB9-38F6B463C2F3}">
      <dgm:prSet/>
      <dgm:spPr/>
      <dgm:t>
        <a:bodyPr/>
        <a:lstStyle/>
        <a:p>
          <a:endParaRPr lang="en-US"/>
        </a:p>
      </dgm:t>
    </dgm:pt>
    <dgm:pt modelId="{9614A8DB-9EAA-4DBF-9044-556AB04C3F3F}" type="sibTrans" cxnId="{9C8DEF79-3248-4EF3-BCB9-38F6B463C2F3}">
      <dgm:prSet/>
      <dgm:spPr/>
      <dgm:t>
        <a:bodyPr/>
        <a:lstStyle/>
        <a:p>
          <a:endParaRPr lang="en-US"/>
        </a:p>
      </dgm:t>
    </dgm:pt>
    <dgm:pt modelId="{6DE44B8D-4722-46AC-BB36-14E83F2FB322}">
      <dgm:prSet phldrT="[Text]"/>
      <dgm:spPr>
        <a:solidFill>
          <a:schemeClr val="tx1"/>
        </a:solidFill>
      </dgm:spPr>
      <dgm:t>
        <a:bodyPr/>
        <a:lstStyle/>
        <a:p>
          <a:r>
            <a:rPr lang="en-US" dirty="0"/>
            <a:t>High-order Centre</a:t>
          </a:r>
        </a:p>
      </dgm:t>
    </dgm:pt>
    <dgm:pt modelId="{EDFBE1CA-DAAF-44E3-8082-F8C7BA546E7D}" type="parTrans" cxnId="{61D4EFC3-AA22-419C-866A-351AC11CED1D}">
      <dgm:prSet/>
      <dgm:spPr/>
      <dgm:t>
        <a:bodyPr/>
        <a:lstStyle/>
        <a:p>
          <a:endParaRPr lang="en-US"/>
        </a:p>
      </dgm:t>
    </dgm:pt>
    <dgm:pt modelId="{0A337479-CA91-4A6F-AFFF-9EA38E459538}" type="sibTrans" cxnId="{61D4EFC3-AA22-419C-866A-351AC11CED1D}">
      <dgm:prSet/>
      <dgm:spPr/>
      <dgm:t>
        <a:bodyPr/>
        <a:lstStyle/>
        <a:p>
          <a:endParaRPr lang="en-US"/>
        </a:p>
      </dgm:t>
    </dgm:pt>
    <dgm:pt modelId="{FD033395-6B0E-4362-B2AE-4A0D8EF6A5AA}">
      <dgm:prSet phldrT="[Text]"/>
      <dgm:spPr>
        <a:solidFill>
          <a:schemeClr val="tx1"/>
        </a:solidFill>
      </dgm:spPr>
      <dgm:t>
        <a:bodyPr/>
        <a:lstStyle/>
        <a:p>
          <a:r>
            <a:rPr lang="en-US" dirty="0"/>
            <a:t>Low- order Service</a:t>
          </a:r>
        </a:p>
      </dgm:t>
    </dgm:pt>
    <dgm:pt modelId="{D024E6A2-D974-4E98-AA74-5704F413AEB4}" type="parTrans" cxnId="{518DF50A-DA6F-4E45-A0D6-33ADAF736B17}">
      <dgm:prSet/>
      <dgm:spPr/>
      <dgm:t>
        <a:bodyPr/>
        <a:lstStyle/>
        <a:p>
          <a:endParaRPr lang="en-US"/>
        </a:p>
      </dgm:t>
    </dgm:pt>
    <dgm:pt modelId="{EF30D583-9252-489E-BA4B-8495AACDDFFB}" type="sibTrans" cxnId="{518DF50A-DA6F-4E45-A0D6-33ADAF736B17}">
      <dgm:prSet/>
      <dgm:spPr/>
      <dgm:t>
        <a:bodyPr/>
        <a:lstStyle/>
        <a:p>
          <a:endParaRPr lang="en-US"/>
        </a:p>
      </dgm:t>
    </dgm:pt>
    <dgm:pt modelId="{E0D66BBF-0F78-463B-8D72-AECA22B1A7DE}">
      <dgm:prSet/>
      <dgm:spPr>
        <a:ln>
          <a:solidFill>
            <a:schemeClr val="tx1"/>
          </a:solidFill>
        </a:ln>
      </dgm:spPr>
      <dgm:t>
        <a:bodyPr/>
        <a:lstStyle/>
        <a:p>
          <a:r>
            <a:rPr lang="en-US" dirty="0"/>
            <a:t>Central places with a small threshold population, few services and mainly low-order services</a:t>
          </a:r>
        </a:p>
      </dgm:t>
    </dgm:pt>
    <dgm:pt modelId="{C2651CEA-A376-47A4-B68A-0D3C4ED81B00}" type="parTrans" cxnId="{DD21CF60-37A5-410F-9EDD-EAA4E039C915}">
      <dgm:prSet/>
      <dgm:spPr/>
      <dgm:t>
        <a:bodyPr/>
        <a:lstStyle/>
        <a:p>
          <a:endParaRPr lang="en-US"/>
        </a:p>
      </dgm:t>
    </dgm:pt>
    <dgm:pt modelId="{0F691045-5B98-47E5-946B-496D6DF23BE8}" type="sibTrans" cxnId="{DD21CF60-37A5-410F-9EDD-EAA4E039C915}">
      <dgm:prSet/>
      <dgm:spPr/>
      <dgm:t>
        <a:bodyPr/>
        <a:lstStyle/>
        <a:p>
          <a:endParaRPr lang="en-US"/>
        </a:p>
      </dgm:t>
    </dgm:pt>
    <dgm:pt modelId="{AEB2D1ED-EEBB-4897-B40E-BDA659D42EE7}">
      <dgm:prSet/>
      <dgm:spPr>
        <a:ln>
          <a:solidFill>
            <a:schemeClr val="tx1"/>
          </a:solidFill>
        </a:ln>
      </dgm:spPr>
      <dgm:t>
        <a:bodyPr/>
        <a:lstStyle/>
        <a:p>
          <a:r>
            <a:rPr lang="en-US" dirty="0"/>
            <a:t>Central places with a large threshold population offering many services and mainly high-order services</a:t>
          </a:r>
        </a:p>
      </dgm:t>
    </dgm:pt>
    <dgm:pt modelId="{D5DC1954-34C6-4CAF-B9D8-A5A8E66F1FA8}" type="parTrans" cxnId="{E92676BD-43D5-4FF5-AB76-AD5586D3AD7C}">
      <dgm:prSet/>
      <dgm:spPr/>
      <dgm:t>
        <a:bodyPr/>
        <a:lstStyle/>
        <a:p>
          <a:endParaRPr lang="en-US"/>
        </a:p>
      </dgm:t>
    </dgm:pt>
    <dgm:pt modelId="{04710EED-5C53-4737-B3B5-AFD59B9DA923}" type="sibTrans" cxnId="{E92676BD-43D5-4FF5-AB76-AD5586D3AD7C}">
      <dgm:prSet/>
      <dgm:spPr/>
      <dgm:t>
        <a:bodyPr/>
        <a:lstStyle/>
        <a:p>
          <a:endParaRPr lang="en-US"/>
        </a:p>
      </dgm:t>
    </dgm:pt>
    <dgm:pt modelId="{99ACA5C5-7467-48BB-A912-017709E7BA85}">
      <dgm:prSet/>
      <dgm:spPr>
        <a:ln>
          <a:solidFill>
            <a:schemeClr val="tx1"/>
          </a:solidFill>
        </a:ln>
      </dgm:spPr>
      <dgm:t>
        <a:bodyPr/>
        <a:lstStyle/>
        <a:p>
          <a:r>
            <a:rPr lang="en-US" dirty="0"/>
            <a:t>Things we need virtually every day e.g. daily groceries, bread, milk </a:t>
          </a:r>
        </a:p>
      </dgm:t>
    </dgm:pt>
    <dgm:pt modelId="{7474EB04-4E9C-4E85-80E6-F3AAE2860083}" type="parTrans" cxnId="{840091FB-404F-43F0-88C1-359FF23278D0}">
      <dgm:prSet/>
      <dgm:spPr/>
      <dgm:t>
        <a:bodyPr/>
        <a:lstStyle/>
        <a:p>
          <a:endParaRPr lang="en-US"/>
        </a:p>
      </dgm:t>
    </dgm:pt>
    <dgm:pt modelId="{249CFE2D-0484-499C-B24A-3FF4F106DBDC}" type="sibTrans" cxnId="{840091FB-404F-43F0-88C1-359FF23278D0}">
      <dgm:prSet/>
      <dgm:spPr/>
      <dgm:t>
        <a:bodyPr/>
        <a:lstStyle/>
        <a:p>
          <a:endParaRPr lang="en-US"/>
        </a:p>
      </dgm:t>
    </dgm:pt>
    <dgm:pt modelId="{0319470D-DBF4-48C8-85B7-53C56125C66E}" type="pres">
      <dgm:prSet presAssocID="{59A19163-B05C-47A8-BB72-8BB789888049}" presName="linear" presStyleCnt="0">
        <dgm:presLayoutVars>
          <dgm:dir/>
          <dgm:animLvl val="lvl"/>
          <dgm:resizeHandles val="exact"/>
        </dgm:presLayoutVars>
      </dgm:prSet>
      <dgm:spPr/>
      <dgm:t>
        <a:bodyPr/>
        <a:lstStyle/>
        <a:p>
          <a:endParaRPr lang="en-US"/>
        </a:p>
      </dgm:t>
    </dgm:pt>
    <dgm:pt modelId="{DC63D41C-61ED-4799-82B3-2E54C60B7F66}" type="pres">
      <dgm:prSet presAssocID="{AE277206-32B5-4233-9234-6FD4A6C90C99}" presName="parentLin" presStyleCnt="0"/>
      <dgm:spPr/>
    </dgm:pt>
    <dgm:pt modelId="{20493275-15C4-48A6-8D8D-1057C2746C44}" type="pres">
      <dgm:prSet presAssocID="{AE277206-32B5-4233-9234-6FD4A6C90C99}" presName="parentLeftMargin" presStyleLbl="node1" presStyleIdx="0" presStyleCnt="3"/>
      <dgm:spPr/>
      <dgm:t>
        <a:bodyPr/>
        <a:lstStyle/>
        <a:p>
          <a:endParaRPr lang="en-US"/>
        </a:p>
      </dgm:t>
    </dgm:pt>
    <dgm:pt modelId="{B4BF2D22-A612-45E8-83AD-5EDC47EC931C}" type="pres">
      <dgm:prSet presAssocID="{AE277206-32B5-4233-9234-6FD4A6C90C99}" presName="parentText" presStyleLbl="node1" presStyleIdx="0" presStyleCnt="3" custScaleX="53180">
        <dgm:presLayoutVars>
          <dgm:chMax val="0"/>
          <dgm:bulletEnabled val="1"/>
        </dgm:presLayoutVars>
      </dgm:prSet>
      <dgm:spPr/>
      <dgm:t>
        <a:bodyPr/>
        <a:lstStyle/>
        <a:p>
          <a:endParaRPr lang="en-US"/>
        </a:p>
      </dgm:t>
    </dgm:pt>
    <dgm:pt modelId="{49C8A805-B097-400D-9C95-BEE020DEF2AF}" type="pres">
      <dgm:prSet presAssocID="{AE277206-32B5-4233-9234-6FD4A6C90C99}" presName="negativeSpace" presStyleCnt="0"/>
      <dgm:spPr/>
    </dgm:pt>
    <dgm:pt modelId="{2D846690-B418-4F61-A3E2-87D024E33E19}" type="pres">
      <dgm:prSet presAssocID="{AE277206-32B5-4233-9234-6FD4A6C90C99}" presName="childText" presStyleLbl="conFgAcc1" presStyleIdx="0" presStyleCnt="3">
        <dgm:presLayoutVars>
          <dgm:bulletEnabled val="1"/>
        </dgm:presLayoutVars>
      </dgm:prSet>
      <dgm:spPr/>
      <dgm:t>
        <a:bodyPr/>
        <a:lstStyle/>
        <a:p>
          <a:endParaRPr lang="en-US"/>
        </a:p>
      </dgm:t>
    </dgm:pt>
    <dgm:pt modelId="{2459FFBA-F579-4A37-ACA9-A55AE53BB97F}" type="pres">
      <dgm:prSet presAssocID="{9614A8DB-9EAA-4DBF-9044-556AB04C3F3F}" presName="spaceBetweenRectangles" presStyleCnt="0"/>
      <dgm:spPr/>
    </dgm:pt>
    <dgm:pt modelId="{85DB3B65-C49C-48E2-962E-F7B1E3C8A5E6}" type="pres">
      <dgm:prSet presAssocID="{6DE44B8D-4722-46AC-BB36-14E83F2FB322}" presName="parentLin" presStyleCnt="0"/>
      <dgm:spPr/>
    </dgm:pt>
    <dgm:pt modelId="{5074F3E8-7490-4B5B-8F5B-533AC906F6FD}" type="pres">
      <dgm:prSet presAssocID="{6DE44B8D-4722-46AC-BB36-14E83F2FB322}" presName="parentLeftMargin" presStyleLbl="node1" presStyleIdx="0" presStyleCnt="3"/>
      <dgm:spPr/>
      <dgm:t>
        <a:bodyPr/>
        <a:lstStyle/>
        <a:p>
          <a:endParaRPr lang="en-US"/>
        </a:p>
      </dgm:t>
    </dgm:pt>
    <dgm:pt modelId="{5E3ED057-C371-4967-A4A6-2EDE1CFD4A2E}" type="pres">
      <dgm:prSet presAssocID="{6DE44B8D-4722-46AC-BB36-14E83F2FB322}" presName="parentText" presStyleLbl="node1" presStyleIdx="1" presStyleCnt="3">
        <dgm:presLayoutVars>
          <dgm:chMax val="0"/>
          <dgm:bulletEnabled val="1"/>
        </dgm:presLayoutVars>
      </dgm:prSet>
      <dgm:spPr/>
      <dgm:t>
        <a:bodyPr/>
        <a:lstStyle/>
        <a:p>
          <a:endParaRPr lang="en-US"/>
        </a:p>
      </dgm:t>
    </dgm:pt>
    <dgm:pt modelId="{A070A300-9079-45F8-B9A6-A3BDF3296EE7}" type="pres">
      <dgm:prSet presAssocID="{6DE44B8D-4722-46AC-BB36-14E83F2FB322}" presName="negativeSpace" presStyleCnt="0"/>
      <dgm:spPr/>
    </dgm:pt>
    <dgm:pt modelId="{46432D3D-F7E6-44E5-BCD1-1E6C2B18B6B1}" type="pres">
      <dgm:prSet presAssocID="{6DE44B8D-4722-46AC-BB36-14E83F2FB322}" presName="childText" presStyleLbl="conFgAcc1" presStyleIdx="1" presStyleCnt="3">
        <dgm:presLayoutVars>
          <dgm:bulletEnabled val="1"/>
        </dgm:presLayoutVars>
      </dgm:prSet>
      <dgm:spPr/>
      <dgm:t>
        <a:bodyPr/>
        <a:lstStyle/>
        <a:p>
          <a:endParaRPr lang="en-US"/>
        </a:p>
      </dgm:t>
    </dgm:pt>
    <dgm:pt modelId="{AA5DA382-00A5-4F0E-A2AD-60A6578EB632}" type="pres">
      <dgm:prSet presAssocID="{0A337479-CA91-4A6F-AFFF-9EA38E459538}" presName="spaceBetweenRectangles" presStyleCnt="0"/>
      <dgm:spPr/>
    </dgm:pt>
    <dgm:pt modelId="{FF1C8C0E-1C99-4646-87EA-42331591C9A3}" type="pres">
      <dgm:prSet presAssocID="{FD033395-6B0E-4362-B2AE-4A0D8EF6A5AA}" presName="parentLin" presStyleCnt="0"/>
      <dgm:spPr/>
    </dgm:pt>
    <dgm:pt modelId="{5C6DFB94-E440-41A0-B03D-8E1F7AAB93C1}" type="pres">
      <dgm:prSet presAssocID="{FD033395-6B0E-4362-B2AE-4A0D8EF6A5AA}" presName="parentLeftMargin" presStyleLbl="node1" presStyleIdx="1" presStyleCnt="3"/>
      <dgm:spPr/>
      <dgm:t>
        <a:bodyPr/>
        <a:lstStyle/>
        <a:p>
          <a:endParaRPr lang="en-US"/>
        </a:p>
      </dgm:t>
    </dgm:pt>
    <dgm:pt modelId="{8AA8FE84-D866-4854-B3A2-E2490C1393B9}" type="pres">
      <dgm:prSet presAssocID="{FD033395-6B0E-4362-B2AE-4A0D8EF6A5AA}" presName="parentText" presStyleLbl="node1" presStyleIdx="2" presStyleCnt="3">
        <dgm:presLayoutVars>
          <dgm:chMax val="0"/>
          <dgm:bulletEnabled val="1"/>
        </dgm:presLayoutVars>
      </dgm:prSet>
      <dgm:spPr/>
      <dgm:t>
        <a:bodyPr/>
        <a:lstStyle/>
        <a:p>
          <a:endParaRPr lang="en-US"/>
        </a:p>
      </dgm:t>
    </dgm:pt>
    <dgm:pt modelId="{BA7938E5-0464-49C5-816A-B6584B26A100}" type="pres">
      <dgm:prSet presAssocID="{FD033395-6B0E-4362-B2AE-4A0D8EF6A5AA}" presName="negativeSpace" presStyleCnt="0"/>
      <dgm:spPr/>
    </dgm:pt>
    <dgm:pt modelId="{0A3EF4A2-91EF-401A-9328-816C97B66C5E}" type="pres">
      <dgm:prSet presAssocID="{FD033395-6B0E-4362-B2AE-4A0D8EF6A5AA}" presName="childText" presStyleLbl="conFgAcc1" presStyleIdx="2" presStyleCnt="3">
        <dgm:presLayoutVars>
          <dgm:bulletEnabled val="1"/>
        </dgm:presLayoutVars>
      </dgm:prSet>
      <dgm:spPr/>
      <dgm:t>
        <a:bodyPr/>
        <a:lstStyle/>
        <a:p>
          <a:endParaRPr lang="en-US"/>
        </a:p>
      </dgm:t>
    </dgm:pt>
  </dgm:ptLst>
  <dgm:cxnLst>
    <dgm:cxn modelId="{0BAB8C28-2004-449E-B76C-F558F2CA8E6E}" type="presOf" srcId="{6DE44B8D-4722-46AC-BB36-14E83F2FB322}" destId="{5074F3E8-7490-4B5B-8F5B-533AC906F6FD}" srcOrd="0" destOrd="0" presId="urn:microsoft.com/office/officeart/2005/8/layout/list1"/>
    <dgm:cxn modelId="{DD21CF60-37A5-410F-9EDD-EAA4E039C915}" srcId="{AE277206-32B5-4233-9234-6FD4A6C90C99}" destId="{E0D66BBF-0F78-463B-8D72-AECA22B1A7DE}" srcOrd="0" destOrd="0" parTransId="{C2651CEA-A376-47A4-B68A-0D3C4ED81B00}" sibTransId="{0F691045-5B98-47E5-946B-496D6DF23BE8}"/>
    <dgm:cxn modelId="{1CA0C0BC-E6C3-4E7D-B116-81816F04CE09}" type="presOf" srcId="{AE277206-32B5-4233-9234-6FD4A6C90C99}" destId="{20493275-15C4-48A6-8D8D-1057C2746C44}" srcOrd="0" destOrd="0" presId="urn:microsoft.com/office/officeart/2005/8/layout/list1"/>
    <dgm:cxn modelId="{E69712E0-BED4-4AAC-BAE1-74432B617235}" type="presOf" srcId="{99ACA5C5-7467-48BB-A912-017709E7BA85}" destId="{0A3EF4A2-91EF-401A-9328-816C97B66C5E}" srcOrd="0" destOrd="0" presId="urn:microsoft.com/office/officeart/2005/8/layout/list1"/>
    <dgm:cxn modelId="{727444F7-FE1B-4D81-8BDB-469C6528217E}" type="presOf" srcId="{59A19163-B05C-47A8-BB72-8BB789888049}" destId="{0319470D-DBF4-48C8-85B7-53C56125C66E}" srcOrd="0" destOrd="0" presId="urn:microsoft.com/office/officeart/2005/8/layout/list1"/>
    <dgm:cxn modelId="{9C8DEF79-3248-4EF3-BCB9-38F6B463C2F3}" srcId="{59A19163-B05C-47A8-BB72-8BB789888049}" destId="{AE277206-32B5-4233-9234-6FD4A6C90C99}" srcOrd="0" destOrd="0" parTransId="{8071EAFC-66E5-4E75-AD9B-96DF250DA0F1}" sibTransId="{9614A8DB-9EAA-4DBF-9044-556AB04C3F3F}"/>
    <dgm:cxn modelId="{840091FB-404F-43F0-88C1-359FF23278D0}" srcId="{FD033395-6B0E-4362-B2AE-4A0D8EF6A5AA}" destId="{99ACA5C5-7467-48BB-A912-017709E7BA85}" srcOrd="0" destOrd="0" parTransId="{7474EB04-4E9C-4E85-80E6-F3AAE2860083}" sibTransId="{249CFE2D-0484-499C-B24A-3FF4F106DBDC}"/>
    <dgm:cxn modelId="{C31019ED-AC6A-467B-80AC-3C78B4F93C9E}" type="presOf" srcId="{AEB2D1ED-EEBB-4897-B40E-BDA659D42EE7}" destId="{46432D3D-F7E6-44E5-BCD1-1E6C2B18B6B1}" srcOrd="0" destOrd="0" presId="urn:microsoft.com/office/officeart/2005/8/layout/list1"/>
    <dgm:cxn modelId="{6E382F02-558A-479B-A5B3-5980ED847A5D}" type="presOf" srcId="{FD033395-6B0E-4362-B2AE-4A0D8EF6A5AA}" destId="{8AA8FE84-D866-4854-B3A2-E2490C1393B9}" srcOrd="1" destOrd="0" presId="urn:microsoft.com/office/officeart/2005/8/layout/list1"/>
    <dgm:cxn modelId="{E92676BD-43D5-4FF5-AB76-AD5586D3AD7C}" srcId="{6DE44B8D-4722-46AC-BB36-14E83F2FB322}" destId="{AEB2D1ED-EEBB-4897-B40E-BDA659D42EE7}" srcOrd="0" destOrd="0" parTransId="{D5DC1954-34C6-4CAF-B9D8-A5A8E66F1FA8}" sibTransId="{04710EED-5C53-4737-B3B5-AFD59B9DA923}"/>
    <dgm:cxn modelId="{F7E5F1DA-04F5-489C-B3DD-D16113FB2B7C}" type="presOf" srcId="{E0D66BBF-0F78-463B-8D72-AECA22B1A7DE}" destId="{2D846690-B418-4F61-A3E2-87D024E33E19}" srcOrd="0" destOrd="0" presId="urn:microsoft.com/office/officeart/2005/8/layout/list1"/>
    <dgm:cxn modelId="{44CD911A-640C-4857-9A82-373BDCC4A33B}" type="presOf" srcId="{6DE44B8D-4722-46AC-BB36-14E83F2FB322}" destId="{5E3ED057-C371-4967-A4A6-2EDE1CFD4A2E}" srcOrd="1" destOrd="0" presId="urn:microsoft.com/office/officeart/2005/8/layout/list1"/>
    <dgm:cxn modelId="{516E2045-ED68-49EB-B550-FEDA49034607}" type="presOf" srcId="{AE277206-32B5-4233-9234-6FD4A6C90C99}" destId="{B4BF2D22-A612-45E8-83AD-5EDC47EC931C}" srcOrd="1" destOrd="0" presId="urn:microsoft.com/office/officeart/2005/8/layout/list1"/>
    <dgm:cxn modelId="{61D4EFC3-AA22-419C-866A-351AC11CED1D}" srcId="{59A19163-B05C-47A8-BB72-8BB789888049}" destId="{6DE44B8D-4722-46AC-BB36-14E83F2FB322}" srcOrd="1" destOrd="0" parTransId="{EDFBE1CA-DAAF-44E3-8082-F8C7BA546E7D}" sibTransId="{0A337479-CA91-4A6F-AFFF-9EA38E459538}"/>
    <dgm:cxn modelId="{518DF50A-DA6F-4E45-A0D6-33ADAF736B17}" srcId="{59A19163-B05C-47A8-BB72-8BB789888049}" destId="{FD033395-6B0E-4362-B2AE-4A0D8EF6A5AA}" srcOrd="2" destOrd="0" parTransId="{D024E6A2-D974-4E98-AA74-5704F413AEB4}" sibTransId="{EF30D583-9252-489E-BA4B-8495AACDDFFB}"/>
    <dgm:cxn modelId="{F357F5A0-C831-4853-8C5D-797E3425DAA1}" type="presOf" srcId="{FD033395-6B0E-4362-B2AE-4A0D8EF6A5AA}" destId="{5C6DFB94-E440-41A0-B03D-8E1F7AAB93C1}" srcOrd="0" destOrd="0" presId="urn:microsoft.com/office/officeart/2005/8/layout/list1"/>
    <dgm:cxn modelId="{08C923EE-C221-43C6-BA40-93468D94B76B}" type="presParOf" srcId="{0319470D-DBF4-48C8-85B7-53C56125C66E}" destId="{DC63D41C-61ED-4799-82B3-2E54C60B7F66}" srcOrd="0" destOrd="0" presId="urn:microsoft.com/office/officeart/2005/8/layout/list1"/>
    <dgm:cxn modelId="{1402D2D7-9D5E-4512-8B46-5863D0A1B546}" type="presParOf" srcId="{DC63D41C-61ED-4799-82B3-2E54C60B7F66}" destId="{20493275-15C4-48A6-8D8D-1057C2746C44}" srcOrd="0" destOrd="0" presId="urn:microsoft.com/office/officeart/2005/8/layout/list1"/>
    <dgm:cxn modelId="{688088C0-9D01-4AB4-8A6C-EE6C0794141B}" type="presParOf" srcId="{DC63D41C-61ED-4799-82B3-2E54C60B7F66}" destId="{B4BF2D22-A612-45E8-83AD-5EDC47EC931C}" srcOrd="1" destOrd="0" presId="urn:microsoft.com/office/officeart/2005/8/layout/list1"/>
    <dgm:cxn modelId="{48B1F52D-BB9F-41E4-9364-4468C720DA81}" type="presParOf" srcId="{0319470D-DBF4-48C8-85B7-53C56125C66E}" destId="{49C8A805-B097-400D-9C95-BEE020DEF2AF}" srcOrd="1" destOrd="0" presId="urn:microsoft.com/office/officeart/2005/8/layout/list1"/>
    <dgm:cxn modelId="{EC0DF5C6-2313-44F5-9BC2-248B69233EB6}" type="presParOf" srcId="{0319470D-DBF4-48C8-85B7-53C56125C66E}" destId="{2D846690-B418-4F61-A3E2-87D024E33E19}" srcOrd="2" destOrd="0" presId="urn:microsoft.com/office/officeart/2005/8/layout/list1"/>
    <dgm:cxn modelId="{3C148DB7-29B6-45BA-B6F0-1A21AFDD82F5}" type="presParOf" srcId="{0319470D-DBF4-48C8-85B7-53C56125C66E}" destId="{2459FFBA-F579-4A37-ACA9-A55AE53BB97F}" srcOrd="3" destOrd="0" presId="urn:microsoft.com/office/officeart/2005/8/layout/list1"/>
    <dgm:cxn modelId="{6A1684D2-122B-443F-ACD0-015B8DEB576B}" type="presParOf" srcId="{0319470D-DBF4-48C8-85B7-53C56125C66E}" destId="{85DB3B65-C49C-48E2-962E-F7B1E3C8A5E6}" srcOrd="4" destOrd="0" presId="urn:microsoft.com/office/officeart/2005/8/layout/list1"/>
    <dgm:cxn modelId="{FF85104C-885D-4797-A9CF-B498B1036C68}" type="presParOf" srcId="{85DB3B65-C49C-48E2-962E-F7B1E3C8A5E6}" destId="{5074F3E8-7490-4B5B-8F5B-533AC906F6FD}" srcOrd="0" destOrd="0" presId="urn:microsoft.com/office/officeart/2005/8/layout/list1"/>
    <dgm:cxn modelId="{75A80BEB-5BBA-46D5-9E5C-F00443B631B5}" type="presParOf" srcId="{85DB3B65-C49C-48E2-962E-F7B1E3C8A5E6}" destId="{5E3ED057-C371-4967-A4A6-2EDE1CFD4A2E}" srcOrd="1" destOrd="0" presId="urn:microsoft.com/office/officeart/2005/8/layout/list1"/>
    <dgm:cxn modelId="{14275B92-AA16-483C-9978-2ED248F3B2A9}" type="presParOf" srcId="{0319470D-DBF4-48C8-85B7-53C56125C66E}" destId="{A070A300-9079-45F8-B9A6-A3BDF3296EE7}" srcOrd="5" destOrd="0" presId="urn:microsoft.com/office/officeart/2005/8/layout/list1"/>
    <dgm:cxn modelId="{571BFEB4-7D92-4F42-B427-1AEDFA50B00D}" type="presParOf" srcId="{0319470D-DBF4-48C8-85B7-53C56125C66E}" destId="{46432D3D-F7E6-44E5-BCD1-1E6C2B18B6B1}" srcOrd="6" destOrd="0" presId="urn:microsoft.com/office/officeart/2005/8/layout/list1"/>
    <dgm:cxn modelId="{8579E1B3-D20D-4817-9E59-8920AF3D38CA}" type="presParOf" srcId="{0319470D-DBF4-48C8-85B7-53C56125C66E}" destId="{AA5DA382-00A5-4F0E-A2AD-60A6578EB632}" srcOrd="7" destOrd="0" presId="urn:microsoft.com/office/officeart/2005/8/layout/list1"/>
    <dgm:cxn modelId="{B4417A2E-0A9B-4733-97ED-9FF2FC67F5B8}" type="presParOf" srcId="{0319470D-DBF4-48C8-85B7-53C56125C66E}" destId="{FF1C8C0E-1C99-4646-87EA-42331591C9A3}" srcOrd="8" destOrd="0" presId="urn:microsoft.com/office/officeart/2005/8/layout/list1"/>
    <dgm:cxn modelId="{F6D00663-2479-47DA-B5D3-2742874DBBAE}" type="presParOf" srcId="{FF1C8C0E-1C99-4646-87EA-42331591C9A3}" destId="{5C6DFB94-E440-41A0-B03D-8E1F7AAB93C1}" srcOrd="0" destOrd="0" presId="urn:microsoft.com/office/officeart/2005/8/layout/list1"/>
    <dgm:cxn modelId="{0BD72694-A24B-44FD-A484-AA4C87D19C9B}" type="presParOf" srcId="{FF1C8C0E-1C99-4646-87EA-42331591C9A3}" destId="{8AA8FE84-D866-4854-B3A2-E2490C1393B9}" srcOrd="1" destOrd="0" presId="urn:microsoft.com/office/officeart/2005/8/layout/list1"/>
    <dgm:cxn modelId="{1D822B5C-DF98-4D3E-AEA9-C96457C5BEBD}" type="presParOf" srcId="{0319470D-DBF4-48C8-85B7-53C56125C66E}" destId="{BA7938E5-0464-49C5-816A-B6584B26A100}" srcOrd="9" destOrd="0" presId="urn:microsoft.com/office/officeart/2005/8/layout/list1"/>
    <dgm:cxn modelId="{8B4434E9-BD15-4DB9-B067-47C13F650ECE}" type="presParOf" srcId="{0319470D-DBF4-48C8-85B7-53C56125C66E}" destId="{0A3EF4A2-91EF-401A-9328-816C97B66C5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6B3CAF-4E6A-4051-A12E-6DEE581D4B8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E4EDBF63-AD65-4ABF-973B-90FAAD98805C}">
      <dgm:prSet phldrT="[Text]"/>
      <dgm:spPr>
        <a:solidFill>
          <a:srgbClr val="FF4F4F"/>
        </a:solidFill>
      </dgm:spPr>
      <dgm:t>
        <a:bodyPr/>
        <a:lstStyle/>
        <a:p>
          <a:r>
            <a:rPr lang="en-US" b="1" dirty="0">
              <a:solidFill>
                <a:schemeClr val="tx1"/>
              </a:solidFill>
            </a:rPr>
            <a:t>CBD</a:t>
          </a:r>
        </a:p>
      </dgm:t>
    </dgm:pt>
    <dgm:pt modelId="{18AA94F8-8598-4C8F-93EF-BCDE43A768E7}" type="parTrans" cxnId="{E92C4291-8DC7-4FBD-BE37-3003D7C36F25}">
      <dgm:prSet/>
      <dgm:spPr/>
      <dgm:t>
        <a:bodyPr/>
        <a:lstStyle/>
        <a:p>
          <a:endParaRPr lang="en-US"/>
        </a:p>
      </dgm:t>
    </dgm:pt>
    <dgm:pt modelId="{ED166420-F6BE-491C-840A-97AAA7550C7C}" type="sibTrans" cxnId="{E92C4291-8DC7-4FBD-BE37-3003D7C36F25}">
      <dgm:prSet/>
      <dgm:spPr/>
      <dgm:t>
        <a:bodyPr/>
        <a:lstStyle/>
        <a:p>
          <a:endParaRPr lang="en-US"/>
        </a:p>
      </dgm:t>
    </dgm:pt>
    <dgm:pt modelId="{79D4EB35-BD8E-4961-AB26-7E76088AB650}">
      <dgm:prSet phldrT="[Text]"/>
      <dgm:spPr>
        <a:solidFill>
          <a:schemeClr val="accent5">
            <a:lumMod val="75000"/>
          </a:schemeClr>
        </a:solidFill>
      </dgm:spPr>
      <dgm:t>
        <a:bodyPr/>
        <a:lstStyle/>
        <a:p>
          <a:r>
            <a:rPr lang="en-US" b="1" dirty="0">
              <a:solidFill>
                <a:schemeClr val="tx1"/>
              </a:solidFill>
            </a:rPr>
            <a:t>Industrial</a:t>
          </a:r>
        </a:p>
      </dgm:t>
    </dgm:pt>
    <dgm:pt modelId="{B8F3512B-559B-4F98-9895-67FE6710A56C}" type="parTrans" cxnId="{E9472ED9-6B39-4EDD-BAB8-06185455CE3B}">
      <dgm:prSet/>
      <dgm:spPr/>
      <dgm:t>
        <a:bodyPr/>
        <a:lstStyle/>
        <a:p>
          <a:endParaRPr lang="en-US"/>
        </a:p>
      </dgm:t>
    </dgm:pt>
    <dgm:pt modelId="{D2C169F9-FFCB-454B-B299-340BF695E07A}" type="sibTrans" cxnId="{E9472ED9-6B39-4EDD-BAB8-06185455CE3B}">
      <dgm:prSet/>
      <dgm:spPr/>
      <dgm:t>
        <a:bodyPr/>
        <a:lstStyle/>
        <a:p>
          <a:endParaRPr lang="en-US"/>
        </a:p>
      </dgm:t>
    </dgm:pt>
    <dgm:pt modelId="{6603BB51-D39C-4E42-900B-01D8EACBDF0B}">
      <dgm:prSet phldrT="[Text]"/>
      <dgm:spPr>
        <a:solidFill>
          <a:schemeClr val="accent2">
            <a:lumMod val="60000"/>
            <a:lumOff val="40000"/>
          </a:schemeClr>
        </a:solidFill>
      </dgm:spPr>
      <dgm:t>
        <a:bodyPr/>
        <a:lstStyle/>
        <a:p>
          <a:r>
            <a:rPr lang="en-US" b="1" dirty="0">
              <a:solidFill>
                <a:schemeClr val="tx1"/>
              </a:solidFill>
            </a:rPr>
            <a:t>Residential</a:t>
          </a:r>
        </a:p>
      </dgm:t>
    </dgm:pt>
    <dgm:pt modelId="{E085B318-F7C3-43C8-9787-0E4617329CFB}" type="parTrans" cxnId="{9204942F-76E1-46F6-8A0B-30E5F2564C0E}">
      <dgm:prSet/>
      <dgm:spPr/>
      <dgm:t>
        <a:bodyPr/>
        <a:lstStyle/>
        <a:p>
          <a:endParaRPr lang="en-US"/>
        </a:p>
      </dgm:t>
    </dgm:pt>
    <dgm:pt modelId="{A0932416-116D-413A-A9DC-64FEA8EC5DC8}" type="sibTrans" cxnId="{9204942F-76E1-46F6-8A0B-30E5F2564C0E}">
      <dgm:prSet/>
      <dgm:spPr/>
      <dgm:t>
        <a:bodyPr/>
        <a:lstStyle/>
        <a:p>
          <a:endParaRPr lang="en-US"/>
        </a:p>
      </dgm:t>
    </dgm:pt>
    <dgm:pt modelId="{15720074-45AB-4E14-B1D7-0DCCA9FAAC70}">
      <dgm:prSet phldrT="[Text]"/>
      <dgm:spPr>
        <a:solidFill>
          <a:schemeClr val="bg1">
            <a:lumMod val="65000"/>
          </a:schemeClr>
        </a:solidFill>
      </dgm:spPr>
      <dgm:t>
        <a:bodyPr/>
        <a:lstStyle/>
        <a:p>
          <a:r>
            <a:rPr lang="en-US" b="1" dirty="0">
              <a:solidFill>
                <a:schemeClr val="tx1"/>
              </a:solidFill>
            </a:rPr>
            <a:t>Commercial</a:t>
          </a:r>
        </a:p>
      </dgm:t>
    </dgm:pt>
    <dgm:pt modelId="{556AA94A-8973-4D12-87BD-15B41BFB4BC0}" type="parTrans" cxnId="{B6E45FE3-E822-48DB-AAB5-E2561DD57AC9}">
      <dgm:prSet/>
      <dgm:spPr/>
      <dgm:t>
        <a:bodyPr/>
        <a:lstStyle/>
        <a:p>
          <a:endParaRPr lang="en-US"/>
        </a:p>
      </dgm:t>
    </dgm:pt>
    <dgm:pt modelId="{3CDDA471-0632-4CC4-8F60-CA27CC37DB16}" type="sibTrans" cxnId="{B6E45FE3-E822-48DB-AAB5-E2561DD57AC9}">
      <dgm:prSet/>
      <dgm:spPr/>
      <dgm:t>
        <a:bodyPr/>
        <a:lstStyle/>
        <a:p>
          <a:endParaRPr lang="en-US"/>
        </a:p>
      </dgm:t>
    </dgm:pt>
    <dgm:pt modelId="{F91A1E42-A47E-49C6-B911-64268977861F}">
      <dgm:prSet phldrT="[Text]"/>
      <dgm:spPr>
        <a:solidFill>
          <a:srgbClr val="FFFF66"/>
        </a:solidFill>
      </dgm:spPr>
      <dgm:t>
        <a:bodyPr/>
        <a:lstStyle/>
        <a:p>
          <a:r>
            <a:rPr lang="en-US" b="1" dirty="0">
              <a:solidFill>
                <a:schemeClr val="tx1"/>
              </a:solidFill>
            </a:rPr>
            <a:t>Zone of decay</a:t>
          </a:r>
        </a:p>
      </dgm:t>
    </dgm:pt>
    <dgm:pt modelId="{41017512-FE03-4A3F-B3AD-EB9016C7063A}" type="parTrans" cxnId="{BFD3949C-C7C9-455A-89F5-4AC89A9DBAAA}">
      <dgm:prSet/>
      <dgm:spPr/>
      <dgm:t>
        <a:bodyPr/>
        <a:lstStyle/>
        <a:p>
          <a:endParaRPr lang="en-US"/>
        </a:p>
      </dgm:t>
    </dgm:pt>
    <dgm:pt modelId="{F00951A2-DA0C-4130-93B2-0915A901A13E}" type="sibTrans" cxnId="{BFD3949C-C7C9-455A-89F5-4AC89A9DBAAA}">
      <dgm:prSet/>
      <dgm:spPr/>
      <dgm:t>
        <a:bodyPr/>
        <a:lstStyle/>
        <a:p>
          <a:endParaRPr lang="en-US"/>
        </a:p>
      </dgm:t>
    </dgm:pt>
    <dgm:pt modelId="{C25EAB05-6F44-46F8-A07B-62497A207C51}">
      <dgm:prSet phldrT="[Text]"/>
      <dgm:spPr>
        <a:solidFill>
          <a:srgbClr val="FF6699"/>
        </a:solidFill>
      </dgm:spPr>
      <dgm:t>
        <a:bodyPr/>
        <a:lstStyle/>
        <a:p>
          <a:r>
            <a:rPr lang="en-US" b="1" dirty="0">
              <a:solidFill>
                <a:schemeClr val="tx1"/>
              </a:solidFill>
            </a:rPr>
            <a:t>Rural-urban fringe</a:t>
          </a:r>
        </a:p>
      </dgm:t>
    </dgm:pt>
    <dgm:pt modelId="{DDF8F09C-31E5-4E83-AFC9-3B3C7E908F77}" type="parTrans" cxnId="{71A40346-6A13-424F-9217-E572312E0686}">
      <dgm:prSet/>
      <dgm:spPr/>
      <dgm:t>
        <a:bodyPr/>
        <a:lstStyle/>
        <a:p>
          <a:endParaRPr lang="en-US"/>
        </a:p>
      </dgm:t>
    </dgm:pt>
    <dgm:pt modelId="{BE1C5221-7A9C-4825-A386-8D6CF16B506A}" type="sibTrans" cxnId="{71A40346-6A13-424F-9217-E572312E0686}">
      <dgm:prSet/>
      <dgm:spPr/>
      <dgm:t>
        <a:bodyPr/>
        <a:lstStyle/>
        <a:p>
          <a:endParaRPr lang="en-US"/>
        </a:p>
      </dgm:t>
    </dgm:pt>
    <dgm:pt modelId="{C3AF8A33-C115-4C53-88A3-A2D4801199E7}" type="pres">
      <dgm:prSet presAssocID="{836B3CAF-4E6A-4051-A12E-6DEE581D4B84}" presName="linear" presStyleCnt="0">
        <dgm:presLayoutVars>
          <dgm:dir/>
          <dgm:resizeHandles val="exact"/>
        </dgm:presLayoutVars>
      </dgm:prSet>
      <dgm:spPr/>
      <dgm:t>
        <a:bodyPr/>
        <a:lstStyle/>
        <a:p>
          <a:endParaRPr lang="en-US"/>
        </a:p>
      </dgm:t>
    </dgm:pt>
    <dgm:pt modelId="{E59DEEF4-2ACA-4F93-B759-7474B3D95A1D}" type="pres">
      <dgm:prSet presAssocID="{E4EDBF63-AD65-4ABF-973B-90FAAD98805C}" presName="comp" presStyleCnt="0"/>
      <dgm:spPr/>
    </dgm:pt>
    <dgm:pt modelId="{6324C2DB-A281-4FFE-BD43-F94280B79EA9}" type="pres">
      <dgm:prSet presAssocID="{E4EDBF63-AD65-4ABF-973B-90FAAD98805C}" presName="box" presStyleLbl="node1" presStyleIdx="0" presStyleCnt="6"/>
      <dgm:spPr/>
      <dgm:t>
        <a:bodyPr/>
        <a:lstStyle/>
        <a:p>
          <a:endParaRPr lang="en-US"/>
        </a:p>
      </dgm:t>
    </dgm:pt>
    <dgm:pt modelId="{3B4D9A6C-4EEB-4478-A155-7478EF836123}" type="pres">
      <dgm:prSet presAssocID="{E4EDBF63-AD65-4ABF-973B-90FAAD98805C}" presName="img" presStyleLbl="fgImgPlace1" presStyleIdx="0" presStyleCnt="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000" b="-4000"/>
          </a:stretch>
        </a:blipFill>
      </dgm:spPr>
    </dgm:pt>
    <dgm:pt modelId="{B2C16944-1681-4499-9799-AF3427A09DD7}" type="pres">
      <dgm:prSet presAssocID="{E4EDBF63-AD65-4ABF-973B-90FAAD98805C}" presName="text" presStyleLbl="node1" presStyleIdx="0" presStyleCnt="6">
        <dgm:presLayoutVars>
          <dgm:bulletEnabled val="1"/>
        </dgm:presLayoutVars>
      </dgm:prSet>
      <dgm:spPr/>
      <dgm:t>
        <a:bodyPr/>
        <a:lstStyle/>
        <a:p>
          <a:endParaRPr lang="en-US"/>
        </a:p>
      </dgm:t>
    </dgm:pt>
    <dgm:pt modelId="{167144B1-C4F4-46E8-8ADB-AB1F820ED552}" type="pres">
      <dgm:prSet presAssocID="{ED166420-F6BE-491C-840A-97AAA7550C7C}" presName="spacer" presStyleCnt="0"/>
      <dgm:spPr/>
    </dgm:pt>
    <dgm:pt modelId="{57C15794-2976-4266-9E58-556B796A4D0C}" type="pres">
      <dgm:prSet presAssocID="{79D4EB35-BD8E-4961-AB26-7E76088AB650}" presName="comp" presStyleCnt="0"/>
      <dgm:spPr/>
    </dgm:pt>
    <dgm:pt modelId="{37806569-7C6F-43EC-9552-EE80ED08F600}" type="pres">
      <dgm:prSet presAssocID="{79D4EB35-BD8E-4961-AB26-7E76088AB650}" presName="box" presStyleLbl="node1" presStyleIdx="1" presStyleCnt="6"/>
      <dgm:spPr/>
      <dgm:t>
        <a:bodyPr/>
        <a:lstStyle/>
        <a:p>
          <a:endParaRPr lang="en-US"/>
        </a:p>
      </dgm:t>
    </dgm:pt>
    <dgm:pt modelId="{506FC617-BE06-4779-A29F-1F62C88613B5}" type="pres">
      <dgm:prSet presAssocID="{79D4EB35-BD8E-4961-AB26-7E76088AB650}" presName="img" presStyleLbl="fgImgPlace1" presStyleIdx="1" presStyleCnt="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 b="-2000"/>
          </a:stretch>
        </a:blipFill>
      </dgm:spPr>
    </dgm:pt>
    <dgm:pt modelId="{407A8BDF-3B24-4206-B1BC-EB0E446EF013}" type="pres">
      <dgm:prSet presAssocID="{79D4EB35-BD8E-4961-AB26-7E76088AB650}" presName="text" presStyleLbl="node1" presStyleIdx="1" presStyleCnt="6">
        <dgm:presLayoutVars>
          <dgm:bulletEnabled val="1"/>
        </dgm:presLayoutVars>
      </dgm:prSet>
      <dgm:spPr/>
      <dgm:t>
        <a:bodyPr/>
        <a:lstStyle/>
        <a:p>
          <a:endParaRPr lang="en-US"/>
        </a:p>
      </dgm:t>
    </dgm:pt>
    <dgm:pt modelId="{811CA686-1EF3-47F3-AD1E-FEA961B03589}" type="pres">
      <dgm:prSet presAssocID="{D2C169F9-FFCB-454B-B299-340BF695E07A}" presName="spacer" presStyleCnt="0"/>
      <dgm:spPr/>
    </dgm:pt>
    <dgm:pt modelId="{57D5CC16-2DA1-4A2E-A0AD-15617D531849}" type="pres">
      <dgm:prSet presAssocID="{6603BB51-D39C-4E42-900B-01D8EACBDF0B}" presName="comp" presStyleCnt="0"/>
      <dgm:spPr/>
    </dgm:pt>
    <dgm:pt modelId="{9991E6C7-94E6-4561-9C93-078FA0BBB236}" type="pres">
      <dgm:prSet presAssocID="{6603BB51-D39C-4E42-900B-01D8EACBDF0B}" presName="box" presStyleLbl="node1" presStyleIdx="2" presStyleCnt="6"/>
      <dgm:spPr/>
      <dgm:t>
        <a:bodyPr/>
        <a:lstStyle/>
        <a:p>
          <a:endParaRPr lang="en-US"/>
        </a:p>
      </dgm:t>
    </dgm:pt>
    <dgm:pt modelId="{B84DC002-F5EA-4515-99C5-4E1F1EBCE1A8}" type="pres">
      <dgm:prSet presAssocID="{6603BB51-D39C-4E42-900B-01D8EACBDF0B}" presName="img" presStyleLbl="fgImgPlace1" presStyleIdx="2" presStyleCnt="6"/>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dgm:spPr>
    </dgm:pt>
    <dgm:pt modelId="{B4B5A7D0-1EC8-4AF3-8AEA-A7D061C87749}" type="pres">
      <dgm:prSet presAssocID="{6603BB51-D39C-4E42-900B-01D8EACBDF0B}" presName="text" presStyleLbl="node1" presStyleIdx="2" presStyleCnt="6">
        <dgm:presLayoutVars>
          <dgm:bulletEnabled val="1"/>
        </dgm:presLayoutVars>
      </dgm:prSet>
      <dgm:spPr/>
      <dgm:t>
        <a:bodyPr/>
        <a:lstStyle/>
        <a:p>
          <a:endParaRPr lang="en-US"/>
        </a:p>
      </dgm:t>
    </dgm:pt>
    <dgm:pt modelId="{15342D06-2027-4CAE-A15F-00C6B0437F5E}" type="pres">
      <dgm:prSet presAssocID="{A0932416-116D-413A-A9DC-64FEA8EC5DC8}" presName="spacer" presStyleCnt="0"/>
      <dgm:spPr/>
    </dgm:pt>
    <dgm:pt modelId="{C92A6BF3-8534-4ECD-BAE2-B104FC42DEF0}" type="pres">
      <dgm:prSet presAssocID="{15720074-45AB-4E14-B1D7-0DCCA9FAAC70}" presName="comp" presStyleCnt="0"/>
      <dgm:spPr/>
    </dgm:pt>
    <dgm:pt modelId="{EE852F31-B5B2-448D-BDB9-7AA1434FC662}" type="pres">
      <dgm:prSet presAssocID="{15720074-45AB-4E14-B1D7-0DCCA9FAAC70}" presName="box" presStyleLbl="node1" presStyleIdx="3" presStyleCnt="6"/>
      <dgm:spPr/>
      <dgm:t>
        <a:bodyPr/>
        <a:lstStyle/>
        <a:p>
          <a:endParaRPr lang="en-US"/>
        </a:p>
      </dgm:t>
    </dgm:pt>
    <dgm:pt modelId="{307F24D3-EDD8-4202-992D-BE99A7A7DAF3}" type="pres">
      <dgm:prSet presAssocID="{15720074-45AB-4E14-B1D7-0DCCA9FAAC70}" presName="img" presStyleLbl="fgImgPlace1" presStyleIdx="3" presStyleCnt="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6000" b="-6000"/>
          </a:stretch>
        </a:blipFill>
      </dgm:spPr>
    </dgm:pt>
    <dgm:pt modelId="{5ED53825-AEB1-4F25-B8DF-67AFB5FC0758}" type="pres">
      <dgm:prSet presAssocID="{15720074-45AB-4E14-B1D7-0DCCA9FAAC70}" presName="text" presStyleLbl="node1" presStyleIdx="3" presStyleCnt="6">
        <dgm:presLayoutVars>
          <dgm:bulletEnabled val="1"/>
        </dgm:presLayoutVars>
      </dgm:prSet>
      <dgm:spPr/>
      <dgm:t>
        <a:bodyPr/>
        <a:lstStyle/>
        <a:p>
          <a:endParaRPr lang="en-US"/>
        </a:p>
      </dgm:t>
    </dgm:pt>
    <dgm:pt modelId="{FCAD25AF-59FE-47FE-A199-9AE719A96B18}" type="pres">
      <dgm:prSet presAssocID="{3CDDA471-0632-4CC4-8F60-CA27CC37DB16}" presName="spacer" presStyleCnt="0"/>
      <dgm:spPr/>
    </dgm:pt>
    <dgm:pt modelId="{98C262DF-C721-4A8B-872B-C4F2A81128C0}" type="pres">
      <dgm:prSet presAssocID="{F91A1E42-A47E-49C6-B911-64268977861F}" presName="comp" presStyleCnt="0"/>
      <dgm:spPr/>
    </dgm:pt>
    <dgm:pt modelId="{478129AC-9158-49C9-87DF-AEFC654134CD}" type="pres">
      <dgm:prSet presAssocID="{F91A1E42-A47E-49C6-B911-64268977861F}" presName="box" presStyleLbl="node1" presStyleIdx="4" presStyleCnt="6"/>
      <dgm:spPr/>
      <dgm:t>
        <a:bodyPr/>
        <a:lstStyle/>
        <a:p>
          <a:endParaRPr lang="en-US"/>
        </a:p>
      </dgm:t>
    </dgm:pt>
    <dgm:pt modelId="{D7A2C08A-E47E-4C56-B81D-D29485117445}" type="pres">
      <dgm:prSet presAssocID="{F91A1E42-A47E-49C6-B911-64268977861F}" presName="img" presStyleLbl="fgImgPlace1" presStyleIdx="4" presStyleCnt="6"/>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dgm:spPr>
    </dgm:pt>
    <dgm:pt modelId="{2AD6F963-4336-4E61-A724-E42AF82C17F8}" type="pres">
      <dgm:prSet presAssocID="{F91A1E42-A47E-49C6-B911-64268977861F}" presName="text" presStyleLbl="node1" presStyleIdx="4" presStyleCnt="6">
        <dgm:presLayoutVars>
          <dgm:bulletEnabled val="1"/>
        </dgm:presLayoutVars>
      </dgm:prSet>
      <dgm:spPr/>
      <dgm:t>
        <a:bodyPr/>
        <a:lstStyle/>
        <a:p>
          <a:endParaRPr lang="en-US"/>
        </a:p>
      </dgm:t>
    </dgm:pt>
    <dgm:pt modelId="{112095FE-18CA-42DC-BF51-A47C51EE4C5F}" type="pres">
      <dgm:prSet presAssocID="{F00951A2-DA0C-4130-93B2-0915A901A13E}" presName="spacer" presStyleCnt="0"/>
      <dgm:spPr/>
    </dgm:pt>
    <dgm:pt modelId="{93BDBB3D-A19C-4B64-BC6F-D35C0C40EA1C}" type="pres">
      <dgm:prSet presAssocID="{C25EAB05-6F44-46F8-A07B-62497A207C51}" presName="comp" presStyleCnt="0"/>
      <dgm:spPr/>
    </dgm:pt>
    <dgm:pt modelId="{6725F0AB-144C-4B5A-ACBE-86C2B60BB2EC}" type="pres">
      <dgm:prSet presAssocID="{C25EAB05-6F44-46F8-A07B-62497A207C51}" presName="box" presStyleLbl="node1" presStyleIdx="5" presStyleCnt="6"/>
      <dgm:spPr/>
      <dgm:t>
        <a:bodyPr/>
        <a:lstStyle/>
        <a:p>
          <a:endParaRPr lang="en-US"/>
        </a:p>
      </dgm:t>
    </dgm:pt>
    <dgm:pt modelId="{0708AA9B-8A18-4731-8FB0-F2D9E783BC03}" type="pres">
      <dgm:prSet presAssocID="{C25EAB05-6F44-46F8-A07B-62497A207C51}" presName="img" presStyleLbl="fgImgPlace1" presStyleIdx="5" presStyleCnt="6"/>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t="-2000" b="-2000"/>
          </a:stretch>
        </a:blipFill>
      </dgm:spPr>
    </dgm:pt>
    <dgm:pt modelId="{958CA6EA-B231-4F56-94CA-BAEAB1B93556}" type="pres">
      <dgm:prSet presAssocID="{C25EAB05-6F44-46F8-A07B-62497A207C51}" presName="text" presStyleLbl="node1" presStyleIdx="5" presStyleCnt="6">
        <dgm:presLayoutVars>
          <dgm:bulletEnabled val="1"/>
        </dgm:presLayoutVars>
      </dgm:prSet>
      <dgm:spPr/>
      <dgm:t>
        <a:bodyPr/>
        <a:lstStyle/>
        <a:p>
          <a:endParaRPr lang="en-US"/>
        </a:p>
      </dgm:t>
    </dgm:pt>
  </dgm:ptLst>
  <dgm:cxnLst>
    <dgm:cxn modelId="{71A40346-6A13-424F-9217-E572312E0686}" srcId="{836B3CAF-4E6A-4051-A12E-6DEE581D4B84}" destId="{C25EAB05-6F44-46F8-A07B-62497A207C51}" srcOrd="5" destOrd="0" parTransId="{DDF8F09C-31E5-4E83-AFC9-3B3C7E908F77}" sibTransId="{BE1C5221-7A9C-4825-A386-8D6CF16B506A}"/>
    <dgm:cxn modelId="{FD6779F6-6445-4B6E-AE7E-3DC73EE64870}" type="presOf" srcId="{6603BB51-D39C-4E42-900B-01D8EACBDF0B}" destId="{B4B5A7D0-1EC8-4AF3-8AEA-A7D061C87749}" srcOrd="1" destOrd="0" presId="urn:microsoft.com/office/officeart/2005/8/layout/vList4"/>
    <dgm:cxn modelId="{D5A4FBEE-7849-4FC5-AF71-A0295F7DD462}" type="presOf" srcId="{79D4EB35-BD8E-4961-AB26-7E76088AB650}" destId="{37806569-7C6F-43EC-9552-EE80ED08F600}" srcOrd="0" destOrd="0" presId="urn:microsoft.com/office/officeart/2005/8/layout/vList4"/>
    <dgm:cxn modelId="{6C883CB6-81B2-427A-855B-58F280F38DF2}" type="presOf" srcId="{6603BB51-D39C-4E42-900B-01D8EACBDF0B}" destId="{9991E6C7-94E6-4561-9C93-078FA0BBB236}" srcOrd="0" destOrd="0" presId="urn:microsoft.com/office/officeart/2005/8/layout/vList4"/>
    <dgm:cxn modelId="{F379847F-6357-4F6A-B06E-89241BFAA795}" type="presOf" srcId="{E4EDBF63-AD65-4ABF-973B-90FAAD98805C}" destId="{B2C16944-1681-4499-9799-AF3427A09DD7}" srcOrd="1" destOrd="0" presId="urn:microsoft.com/office/officeart/2005/8/layout/vList4"/>
    <dgm:cxn modelId="{380E4B5F-5D6B-4CCB-AE70-9E66C72D6EF3}" type="presOf" srcId="{F91A1E42-A47E-49C6-B911-64268977861F}" destId="{478129AC-9158-49C9-87DF-AEFC654134CD}" srcOrd="0" destOrd="0" presId="urn:microsoft.com/office/officeart/2005/8/layout/vList4"/>
    <dgm:cxn modelId="{B6E45FE3-E822-48DB-AAB5-E2561DD57AC9}" srcId="{836B3CAF-4E6A-4051-A12E-6DEE581D4B84}" destId="{15720074-45AB-4E14-B1D7-0DCCA9FAAC70}" srcOrd="3" destOrd="0" parTransId="{556AA94A-8973-4D12-87BD-15B41BFB4BC0}" sibTransId="{3CDDA471-0632-4CC4-8F60-CA27CC37DB16}"/>
    <dgm:cxn modelId="{24696A21-4BFA-483E-B17B-5769DB7D63BC}" type="presOf" srcId="{C25EAB05-6F44-46F8-A07B-62497A207C51}" destId="{958CA6EA-B231-4F56-94CA-BAEAB1B93556}" srcOrd="1" destOrd="0" presId="urn:microsoft.com/office/officeart/2005/8/layout/vList4"/>
    <dgm:cxn modelId="{F1E56572-DB1A-4D98-809E-CFAD463A2C80}" type="presOf" srcId="{F91A1E42-A47E-49C6-B911-64268977861F}" destId="{2AD6F963-4336-4E61-A724-E42AF82C17F8}" srcOrd="1" destOrd="0" presId="urn:microsoft.com/office/officeart/2005/8/layout/vList4"/>
    <dgm:cxn modelId="{95AE674F-085D-4F3E-8276-3AE62A98C35F}" type="presOf" srcId="{E4EDBF63-AD65-4ABF-973B-90FAAD98805C}" destId="{6324C2DB-A281-4FFE-BD43-F94280B79EA9}" srcOrd="0" destOrd="0" presId="urn:microsoft.com/office/officeart/2005/8/layout/vList4"/>
    <dgm:cxn modelId="{E92C4291-8DC7-4FBD-BE37-3003D7C36F25}" srcId="{836B3CAF-4E6A-4051-A12E-6DEE581D4B84}" destId="{E4EDBF63-AD65-4ABF-973B-90FAAD98805C}" srcOrd="0" destOrd="0" parTransId="{18AA94F8-8598-4C8F-93EF-BCDE43A768E7}" sibTransId="{ED166420-F6BE-491C-840A-97AAA7550C7C}"/>
    <dgm:cxn modelId="{1CA6AAA3-B5C1-4B32-9ED4-936BF83AFBDF}" type="presOf" srcId="{79D4EB35-BD8E-4961-AB26-7E76088AB650}" destId="{407A8BDF-3B24-4206-B1BC-EB0E446EF013}" srcOrd="1" destOrd="0" presId="urn:microsoft.com/office/officeart/2005/8/layout/vList4"/>
    <dgm:cxn modelId="{9204942F-76E1-46F6-8A0B-30E5F2564C0E}" srcId="{836B3CAF-4E6A-4051-A12E-6DEE581D4B84}" destId="{6603BB51-D39C-4E42-900B-01D8EACBDF0B}" srcOrd="2" destOrd="0" parTransId="{E085B318-F7C3-43C8-9787-0E4617329CFB}" sibTransId="{A0932416-116D-413A-A9DC-64FEA8EC5DC8}"/>
    <dgm:cxn modelId="{6D55A0F0-739E-4376-A118-E6338E5B974C}" type="presOf" srcId="{C25EAB05-6F44-46F8-A07B-62497A207C51}" destId="{6725F0AB-144C-4B5A-ACBE-86C2B60BB2EC}" srcOrd="0" destOrd="0" presId="urn:microsoft.com/office/officeart/2005/8/layout/vList4"/>
    <dgm:cxn modelId="{1792AB76-3A32-41BD-8FD6-AC73157B8121}" type="presOf" srcId="{836B3CAF-4E6A-4051-A12E-6DEE581D4B84}" destId="{C3AF8A33-C115-4C53-88A3-A2D4801199E7}" srcOrd="0" destOrd="0" presId="urn:microsoft.com/office/officeart/2005/8/layout/vList4"/>
    <dgm:cxn modelId="{9D639DC1-F906-40A9-AB6E-A468D4D0867E}" type="presOf" srcId="{15720074-45AB-4E14-B1D7-0DCCA9FAAC70}" destId="{EE852F31-B5B2-448D-BDB9-7AA1434FC662}" srcOrd="0" destOrd="0" presId="urn:microsoft.com/office/officeart/2005/8/layout/vList4"/>
    <dgm:cxn modelId="{08F3C16D-01E9-4495-AC21-2C23C0E20626}" type="presOf" srcId="{15720074-45AB-4E14-B1D7-0DCCA9FAAC70}" destId="{5ED53825-AEB1-4F25-B8DF-67AFB5FC0758}" srcOrd="1" destOrd="0" presId="urn:microsoft.com/office/officeart/2005/8/layout/vList4"/>
    <dgm:cxn modelId="{BFD3949C-C7C9-455A-89F5-4AC89A9DBAAA}" srcId="{836B3CAF-4E6A-4051-A12E-6DEE581D4B84}" destId="{F91A1E42-A47E-49C6-B911-64268977861F}" srcOrd="4" destOrd="0" parTransId="{41017512-FE03-4A3F-B3AD-EB9016C7063A}" sibTransId="{F00951A2-DA0C-4130-93B2-0915A901A13E}"/>
    <dgm:cxn modelId="{E9472ED9-6B39-4EDD-BAB8-06185455CE3B}" srcId="{836B3CAF-4E6A-4051-A12E-6DEE581D4B84}" destId="{79D4EB35-BD8E-4961-AB26-7E76088AB650}" srcOrd="1" destOrd="0" parTransId="{B8F3512B-559B-4F98-9895-67FE6710A56C}" sibTransId="{D2C169F9-FFCB-454B-B299-340BF695E07A}"/>
    <dgm:cxn modelId="{FCA35F39-8AB3-4434-A3CC-8D58A37DDE7C}" type="presParOf" srcId="{C3AF8A33-C115-4C53-88A3-A2D4801199E7}" destId="{E59DEEF4-2ACA-4F93-B759-7474B3D95A1D}" srcOrd="0" destOrd="0" presId="urn:microsoft.com/office/officeart/2005/8/layout/vList4"/>
    <dgm:cxn modelId="{732E0780-2C04-4AD8-B308-081EC6055AD5}" type="presParOf" srcId="{E59DEEF4-2ACA-4F93-B759-7474B3D95A1D}" destId="{6324C2DB-A281-4FFE-BD43-F94280B79EA9}" srcOrd="0" destOrd="0" presId="urn:microsoft.com/office/officeart/2005/8/layout/vList4"/>
    <dgm:cxn modelId="{3A9CA118-0B1C-4F53-B6C0-DCA8472BA86A}" type="presParOf" srcId="{E59DEEF4-2ACA-4F93-B759-7474B3D95A1D}" destId="{3B4D9A6C-4EEB-4478-A155-7478EF836123}" srcOrd="1" destOrd="0" presId="urn:microsoft.com/office/officeart/2005/8/layout/vList4"/>
    <dgm:cxn modelId="{4B8C21BA-57B3-48AD-AB33-C09CF31F9D18}" type="presParOf" srcId="{E59DEEF4-2ACA-4F93-B759-7474B3D95A1D}" destId="{B2C16944-1681-4499-9799-AF3427A09DD7}" srcOrd="2" destOrd="0" presId="urn:microsoft.com/office/officeart/2005/8/layout/vList4"/>
    <dgm:cxn modelId="{42EC8C4D-DFAF-48C0-82B4-C5248B3C2593}" type="presParOf" srcId="{C3AF8A33-C115-4C53-88A3-A2D4801199E7}" destId="{167144B1-C4F4-46E8-8ADB-AB1F820ED552}" srcOrd="1" destOrd="0" presId="urn:microsoft.com/office/officeart/2005/8/layout/vList4"/>
    <dgm:cxn modelId="{06E1BBCE-2BE8-41AE-BF86-20563C2F8BCB}" type="presParOf" srcId="{C3AF8A33-C115-4C53-88A3-A2D4801199E7}" destId="{57C15794-2976-4266-9E58-556B796A4D0C}" srcOrd="2" destOrd="0" presId="urn:microsoft.com/office/officeart/2005/8/layout/vList4"/>
    <dgm:cxn modelId="{67E5E67D-E328-46CB-9B94-349EC4BBBD5C}" type="presParOf" srcId="{57C15794-2976-4266-9E58-556B796A4D0C}" destId="{37806569-7C6F-43EC-9552-EE80ED08F600}" srcOrd="0" destOrd="0" presId="urn:microsoft.com/office/officeart/2005/8/layout/vList4"/>
    <dgm:cxn modelId="{A22E38C5-D179-4242-9D64-F59D6B7F3E36}" type="presParOf" srcId="{57C15794-2976-4266-9E58-556B796A4D0C}" destId="{506FC617-BE06-4779-A29F-1F62C88613B5}" srcOrd="1" destOrd="0" presId="urn:microsoft.com/office/officeart/2005/8/layout/vList4"/>
    <dgm:cxn modelId="{8C2D1D5A-3A1C-4A42-8979-72DFBE336B23}" type="presParOf" srcId="{57C15794-2976-4266-9E58-556B796A4D0C}" destId="{407A8BDF-3B24-4206-B1BC-EB0E446EF013}" srcOrd="2" destOrd="0" presId="urn:microsoft.com/office/officeart/2005/8/layout/vList4"/>
    <dgm:cxn modelId="{BB8E4465-CF4B-42E0-8E93-43550D4AF771}" type="presParOf" srcId="{C3AF8A33-C115-4C53-88A3-A2D4801199E7}" destId="{811CA686-1EF3-47F3-AD1E-FEA961B03589}" srcOrd="3" destOrd="0" presId="urn:microsoft.com/office/officeart/2005/8/layout/vList4"/>
    <dgm:cxn modelId="{9FEF5983-CFA6-4058-8736-9E3FDCEAF122}" type="presParOf" srcId="{C3AF8A33-C115-4C53-88A3-A2D4801199E7}" destId="{57D5CC16-2DA1-4A2E-A0AD-15617D531849}" srcOrd="4" destOrd="0" presId="urn:microsoft.com/office/officeart/2005/8/layout/vList4"/>
    <dgm:cxn modelId="{0FCE5715-F363-4216-9B7B-241588277382}" type="presParOf" srcId="{57D5CC16-2DA1-4A2E-A0AD-15617D531849}" destId="{9991E6C7-94E6-4561-9C93-078FA0BBB236}" srcOrd="0" destOrd="0" presId="urn:microsoft.com/office/officeart/2005/8/layout/vList4"/>
    <dgm:cxn modelId="{D0351D33-4854-444E-949D-F516130AEE10}" type="presParOf" srcId="{57D5CC16-2DA1-4A2E-A0AD-15617D531849}" destId="{B84DC002-F5EA-4515-99C5-4E1F1EBCE1A8}" srcOrd="1" destOrd="0" presId="urn:microsoft.com/office/officeart/2005/8/layout/vList4"/>
    <dgm:cxn modelId="{08E4202E-A8E8-4240-9C56-23F23D81CD94}" type="presParOf" srcId="{57D5CC16-2DA1-4A2E-A0AD-15617D531849}" destId="{B4B5A7D0-1EC8-4AF3-8AEA-A7D061C87749}" srcOrd="2" destOrd="0" presId="urn:microsoft.com/office/officeart/2005/8/layout/vList4"/>
    <dgm:cxn modelId="{1C3F850E-9266-4C68-AA52-A3E5CD48227F}" type="presParOf" srcId="{C3AF8A33-C115-4C53-88A3-A2D4801199E7}" destId="{15342D06-2027-4CAE-A15F-00C6B0437F5E}" srcOrd="5" destOrd="0" presId="urn:microsoft.com/office/officeart/2005/8/layout/vList4"/>
    <dgm:cxn modelId="{E4CE345B-7561-420F-8477-3F62392C479E}" type="presParOf" srcId="{C3AF8A33-C115-4C53-88A3-A2D4801199E7}" destId="{C92A6BF3-8534-4ECD-BAE2-B104FC42DEF0}" srcOrd="6" destOrd="0" presId="urn:microsoft.com/office/officeart/2005/8/layout/vList4"/>
    <dgm:cxn modelId="{4BB77C64-4716-4A2F-AC58-9F46DD543B27}" type="presParOf" srcId="{C92A6BF3-8534-4ECD-BAE2-B104FC42DEF0}" destId="{EE852F31-B5B2-448D-BDB9-7AA1434FC662}" srcOrd="0" destOrd="0" presId="urn:microsoft.com/office/officeart/2005/8/layout/vList4"/>
    <dgm:cxn modelId="{970D5E94-8107-43AE-BF1F-70C02C61A946}" type="presParOf" srcId="{C92A6BF3-8534-4ECD-BAE2-B104FC42DEF0}" destId="{307F24D3-EDD8-4202-992D-BE99A7A7DAF3}" srcOrd="1" destOrd="0" presId="urn:microsoft.com/office/officeart/2005/8/layout/vList4"/>
    <dgm:cxn modelId="{CE39C7AA-F10A-4AA1-A21C-B22CDC9EEC9F}" type="presParOf" srcId="{C92A6BF3-8534-4ECD-BAE2-B104FC42DEF0}" destId="{5ED53825-AEB1-4F25-B8DF-67AFB5FC0758}" srcOrd="2" destOrd="0" presId="urn:microsoft.com/office/officeart/2005/8/layout/vList4"/>
    <dgm:cxn modelId="{B7D28335-B902-4165-AC13-CD164131D70A}" type="presParOf" srcId="{C3AF8A33-C115-4C53-88A3-A2D4801199E7}" destId="{FCAD25AF-59FE-47FE-A199-9AE719A96B18}" srcOrd="7" destOrd="0" presId="urn:microsoft.com/office/officeart/2005/8/layout/vList4"/>
    <dgm:cxn modelId="{8D42508E-E59A-4A8B-84A7-54D46EBFB145}" type="presParOf" srcId="{C3AF8A33-C115-4C53-88A3-A2D4801199E7}" destId="{98C262DF-C721-4A8B-872B-C4F2A81128C0}" srcOrd="8" destOrd="0" presId="urn:microsoft.com/office/officeart/2005/8/layout/vList4"/>
    <dgm:cxn modelId="{B1CFE01D-4E88-4A5D-B042-C3174E87F01F}" type="presParOf" srcId="{98C262DF-C721-4A8B-872B-C4F2A81128C0}" destId="{478129AC-9158-49C9-87DF-AEFC654134CD}" srcOrd="0" destOrd="0" presId="urn:microsoft.com/office/officeart/2005/8/layout/vList4"/>
    <dgm:cxn modelId="{3334421A-CBA0-4C00-9726-CEF3F26F1528}" type="presParOf" srcId="{98C262DF-C721-4A8B-872B-C4F2A81128C0}" destId="{D7A2C08A-E47E-4C56-B81D-D29485117445}" srcOrd="1" destOrd="0" presId="urn:microsoft.com/office/officeart/2005/8/layout/vList4"/>
    <dgm:cxn modelId="{2A8A5201-A28F-4AD9-8574-CB1DEFFC937D}" type="presParOf" srcId="{98C262DF-C721-4A8B-872B-C4F2A81128C0}" destId="{2AD6F963-4336-4E61-A724-E42AF82C17F8}" srcOrd="2" destOrd="0" presId="urn:microsoft.com/office/officeart/2005/8/layout/vList4"/>
    <dgm:cxn modelId="{69608083-8B81-46C1-A037-A88B48643B73}" type="presParOf" srcId="{C3AF8A33-C115-4C53-88A3-A2D4801199E7}" destId="{112095FE-18CA-42DC-BF51-A47C51EE4C5F}" srcOrd="9" destOrd="0" presId="urn:microsoft.com/office/officeart/2005/8/layout/vList4"/>
    <dgm:cxn modelId="{ECC164E7-AF60-4686-992B-33AB67C594F7}" type="presParOf" srcId="{C3AF8A33-C115-4C53-88A3-A2D4801199E7}" destId="{93BDBB3D-A19C-4B64-BC6F-D35C0C40EA1C}" srcOrd="10" destOrd="0" presId="urn:microsoft.com/office/officeart/2005/8/layout/vList4"/>
    <dgm:cxn modelId="{7B1A146C-E6FA-4221-9A1C-B08B98DB787A}" type="presParOf" srcId="{93BDBB3D-A19C-4B64-BC6F-D35C0C40EA1C}" destId="{6725F0AB-144C-4B5A-ACBE-86C2B60BB2EC}" srcOrd="0" destOrd="0" presId="urn:microsoft.com/office/officeart/2005/8/layout/vList4"/>
    <dgm:cxn modelId="{98DBD5AA-0E3F-4AE9-81A4-2153BA68B6F0}" type="presParOf" srcId="{93BDBB3D-A19C-4B64-BC6F-D35C0C40EA1C}" destId="{0708AA9B-8A18-4731-8FB0-F2D9E783BC03}" srcOrd="1" destOrd="0" presId="urn:microsoft.com/office/officeart/2005/8/layout/vList4"/>
    <dgm:cxn modelId="{742901B8-FA6D-42C6-B82D-023E8D7DB0C0}" type="presParOf" srcId="{93BDBB3D-A19C-4B64-BC6F-D35C0C40EA1C}" destId="{958CA6EA-B231-4F56-94CA-BAEAB1B93556}" srcOrd="2" destOrd="0" presId="urn:microsoft.com/office/officeart/2005/8/layout/vList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91C6C-C80D-4119-9111-8FF2F6C499AF}" type="datetimeFigureOut">
              <a:rPr lang="en-ZA" smtClean="0"/>
              <a:t>2020-05-04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A33E50-1737-42A7-99A6-6F6A0B6678B7}" type="slidenum">
              <a:rPr lang="en-ZA" smtClean="0"/>
              <a:t>‹#›</a:t>
            </a:fld>
            <a:endParaRPr lang="en-ZA"/>
          </a:p>
        </p:txBody>
      </p:sp>
    </p:spTree>
    <p:extLst>
      <p:ext uri="{BB962C8B-B14F-4D97-AF65-F5344CB8AC3E}">
        <p14:creationId xmlns:p14="http://schemas.microsoft.com/office/powerpoint/2010/main" val="2927273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712037-5FF2-4E5D-9005-1E0E72BBF1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32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xmlns="" id="{32ADC1F1-E8E9-4AC2-8CE3-C8C04E18B7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xmlns="" id="{B5D86732-8EB3-42F9-BC1A-CE7CF8E25E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a:extLst>
              <a:ext uri="{FF2B5EF4-FFF2-40B4-BE49-F238E27FC236}">
                <a16:creationId xmlns:a16="http://schemas.microsoft.com/office/drawing/2014/main" xmlns="" id="{7A904C0A-4BF1-4F11-A55D-2A94CB2FED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DF78E2-78FC-4AB7-AA64-34CA3E5630DA}" type="slidenum">
              <a:rPr lang="en-ZA" altLang="en-US"/>
              <a:pPr/>
              <a:t>36</a:t>
            </a:fld>
            <a:endParaRPr lang="en-ZA" altLang="en-US"/>
          </a:p>
        </p:txBody>
      </p:sp>
    </p:spTree>
    <p:extLst>
      <p:ext uri="{BB962C8B-B14F-4D97-AF65-F5344CB8AC3E}">
        <p14:creationId xmlns:p14="http://schemas.microsoft.com/office/powerpoint/2010/main" val="3430732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xmlns="" id="{800B19A4-3F68-4117-A224-C9A6D12B10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xmlns="" id="{8FC4FE9B-A897-47E7-865F-8C29AEC014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a:extLst>
              <a:ext uri="{FF2B5EF4-FFF2-40B4-BE49-F238E27FC236}">
                <a16:creationId xmlns:a16="http://schemas.microsoft.com/office/drawing/2014/main" xmlns="" id="{FCDE10AD-9FD6-4F8E-81B0-2E4873BDE0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A9BB1D-7B37-4D67-8ADA-0132964AD168}" type="slidenum">
              <a:rPr lang="en-ZA" altLang="en-US">
                <a:latin typeface="Arial" panose="020B0604020202020204" pitchFamily="34" charset="0"/>
              </a:rPr>
              <a:pPr>
                <a:spcBef>
                  <a:spcPct val="0"/>
                </a:spcBef>
              </a:pPr>
              <a:t>56</a:t>
            </a:fld>
            <a:endParaRPr lang="en-ZA" altLang="en-US">
              <a:latin typeface="Arial" panose="020B0604020202020204" pitchFamily="34" charset="0"/>
            </a:endParaRPr>
          </a:p>
        </p:txBody>
      </p:sp>
    </p:spTree>
    <p:extLst>
      <p:ext uri="{BB962C8B-B14F-4D97-AF65-F5344CB8AC3E}">
        <p14:creationId xmlns:p14="http://schemas.microsoft.com/office/powerpoint/2010/main" val="352323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EF848AC-F694-4284-AE06-FE91A1B12CD4}" type="datetimeFigureOut">
              <a:rPr lang="en-US" smtClean="0">
                <a:solidFill>
                  <a:prstClr val="black">
                    <a:tint val="75000"/>
                  </a:prstClr>
                </a:solidFill>
              </a:rPr>
              <a:pPr/>
              <a:t>2020/05/04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29B1D8-9CE5-4B42-8A02-F657AF114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374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F848AC-F694-4284-AE06-FE91A1B12CD4}" type="datetimeFigureOut">
              <a:rPr lang="en-US" smtClean="0">
                <a:solidFill>
                  <a:prstClr val="black">
                    <a:tint val="75000"/>
                  </a:prstClr>
                </a:solidFill>
              </a:rPr>
              <a:pPr/>
              <a:t>2020/05/04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29B1D8-9CE5-4B42-8A02-F657AF114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281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F848AC-F694-4284-AE06-FE91A1B12CD4}" type="datetimeFigureOut">
              <a:rPr lang="en-US" smtClean="0">
                <a:solidFill>
                  <a:prstClr val="black">
                    <a:tint val="75000"/>
                  </a:prstClr>
                </a:solidFill>
              </a:rPr>
              <a:pPr/>
              <a:t>2020/05/04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29B1D8-9CE5-4B42-8A02-F657AF114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571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1" cy="1139825"/>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1" cy="4530725"/>
          </a:xfrm>
        </p:spPr>
        <p:txBody>
          <a:bodyPr/>
          <a:lstStyle/>
          <a:p>
            <a:pPr lvl="0"/>
            <a:endParaRPr lang="en-US" noProof="0"/>
          </a:p>
        </p:txBody>
      </p:sp>
      <p:sp>
        <p:nvSpPr>
          <p:cNvPr id="4" name="Rectangle 40">
            <a:extLst>
              <a:ext uri="{FF2B5EF4-FFF2-40B4-BE49-F238E27FC236}">
                <a16:creationId xmlns:a16="http://schemas.microsoft.com/office/drawing/2014/main" xmlns="" id="{1F54F946-1720-4294-B759-AF164698A9F7}"/>
              </a:ext>
            </a:extLst>
          </p:cNvPr>
          <p:cNvSpPr>
            <a:spLocks noGrp="1" noChangeArrowheads="1"/>
          </p:cNvSpPr>
          <p:nvPr>
            <p:ph type="dt" sz="half" idx="10"/>
          </p:nvPr>
        </p:nvSpPr>
        <p:spPr/>
        <p:txBody>
          <a:bodyPr/>
          <a:lstStyle>
            <a:lvl1pPr>
              <a:defRPr/>
            </a:lvl1pPr>
          </a:lstStyle>
          <a:p>
            <a:pPr>
              <a:defRPr/>
            </a:pPr>
            <a:endParaRPr lang="en-GB"/>
          </a:p>
        </p:txBody>
      </p:sp>
      <p:sp>
        <p:nvSpPr>
          <p:cNvPr id="5" name="Rectangle 41">
            <a:extLst>
              <a:ext uri="{FF2B5EF4-FFF2-40B4-BE49-F238E27FC236}">
                <a16:creationId xmlns:a16="http://schemas.microsoft.com/office/drawing/2014/main" xmlns="" id="{778E24CF-8FA8-4EDD-A845-65C55CE48E06}"/>
              </a:ext>
            </a:extLst>
          </p:cNvPr>
          <p:cNvSpPr>
            <a:spLocks noGrp="1" noChangeArrowheads="1"/>
          </p:cNvSpPr>
          <p:nvPr>
            <p:ph type="ftr" sz="quarter" idx="11"/>
          </p:nvPr>
        </p:nvSpPr>
        <p:spPr/>
        <p:txBody>
          <a:bodyPr/>
          <a:lstStyle>
            <a:lvl1pPr>
              <a:defRPr/>
            </a:lvl1pPr>
          </a:lstStyle>
          <a:p>
            <a:pPr>
              <a:defRPr/>
            </a:pPr>
            <a:endParaRPr lang="en-GB"/>
          </a:p>
        </p:txBody>
      </p:sp>
      <p:sp>
        <p:nvSpPr>
          <p:cNvPr id="6" name="Rectangle 42">
            <a:extLst>
              <a:ext uri="{FF2B5EF4-FFF2-40B4-BE49-F238E27FC236}">
                <a16:creationId xmlns:a16="http://schemas.microsoft.com/office/drawing/2014/main" xmlns="" id="{4B927318-B86F-4979-AAFB-67999D5F8DB5}"/>
              </a:ext>
            </a:extLst>
          </p:cNvPr>
          <p:cNvSpPr>
            <a:spLocks noGrp="1" noChangeArrowheads="1"/>
          </p:cNvSpPr>
          <p:nvPr>
            <p:ph type="sldNum" sz="quarter" idx="12"/>
          </p:nvPr>
        </p:nvSpPr>
        <p:spPr/>
        <p:txBody>
          <a:bodyPr/>
          <a:lstStyle>
            <a:lvl1pPr>
              <a:defRPr/>
            </a:lvl1pPr>
          </a:lstStyle>
          <a:p>
            <a:fld id="{82D850A3-D4BB-44E2-8247-9517871AC86B}" type="slidenum">
              <a:rPr lang="en-GB" altLang="en-US"/>
              <a:pPr/>
              <a:t>‹#›</a:t>
            </a:fld>
            <a:endParaRPr lang="en-GB" altLang="en-US"/>
          </a:p>
        </p:txBody>
      </p:sp>
    </p:spTree>
    <p:extLst>
      <p:ext uri="{BB962C8B-B14F-4D97-AF65-F5344CB8AC3E}">
        <p14:creationId xmlns:p14="http://schemas.microsoft.com/office/powerpoint/2010/main" val="2363685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F848AC-F694-4284-AE06-FE91A1B12CD4}" type="datetimeFigureOut">
              <a:rPr lang="en-US" smtClean="0">
                <a:solidFill>
                  <a:prstClr val="black">
                    <a:tint val="75000"/>
                  </a:prstClr>
                </a:solidFill>
              </a:rPr>
              <a:pPr/>
              <a:t>2020/05/04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29B1D8-9CE5-4B42-8A02-F657AF114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060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F848AC-F694-4284-AE06-FE91A1B12CD4}" type="datetimeFigureOut">
              <a:rPr lang="en-US" smtClean="0">
                <a:solidFill>
                  <a:prstClr val="black">
                    <a:tint val="75000"/>
                  </a:prstClr>
                </a:solidFill>
              </a:rPr>
              <a:pPr/>
              <a:t>2020/05/04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529B1D8-9CE5-4B42-8A02-F657AF114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709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F848AC-F694-4284-AE06-FE91A1B12CD4}" type="datetimeFigureOut">
              <a:rPr lang="en-US" smtClean="0">
                <a:solidFill>
                  <a:prstClr val="black">
                    <a:tint val="75000"/>
                  </a:prstClr>
                </a:solidFill>
              </a:rPr>
              <a:pPr/>
              <a:t>2020/05/04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29B1D8-9CE5-4B42-8A02-F657AF114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851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F848AC-F694-4284-AE06-FE91A1B12CD4}" type="datetimeFigureOut">
              <a:rPr lang="en-US" smtClean="0">
                <a:solidFill>
                  <a:prstClr val="black">
                    <a:tint val="75000"/>
                  </a:prstClr>
                </a:solidFill>
              </a:rPr>
              <a:pPr/>
              <a:t>2020/05/04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529B1D8-9CE5-4B42-8A02-F657AF114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096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F848AC-F694-4284-AE06-FE91A1B12CD4}" type="datetimeFigureOut">
              <a:rPr lang="en-US" smtClean="0">
                <a:solidFill>
                  <a:prstClr val="black">
                    <a:tint val="75000"/>
                  </a:prstClr>
                </a:solidFill>
              </a:rPr>
              <a:pPr/>
              <a:t>2020/05/04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529B1D8-9CE5-4B42-8A02-F657AF114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903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F848AC-F694-4284-AE06-FE91A1B12CD4}" type="datetimeFigureOut">
              <a:rPr lang="en-US" smtClean="0">
                <a:solidFill>
                  <a:prstClr val="black">
                    <a:tint val="75000"/>
                  </a:prstClr>
                </a:solidFill>
              </a:rPr>
              <a:pPr/>
              <a:t>2020/05/04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529B1D8-9CE5-4B42-8A02-F657AF114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2293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F848AC-F694-4284-AE06-FE91A1B12CD4}" type="datetimeFigureOut">
              <a:rPr lang="en-US" smtClean="0">
                <a:solidFill>
                  <a:prstClr val="black">
                    <a:tint val="75000"/>
                  </a:prstClr>
                </a:solidFill>
              </a:rPr>
              <a:pPr/>
              <a:t>2020/05/04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29B1D8-9CE5-4B42-8A02-F657AF114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889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EF848AC-F694-4284-AE06-FE91A1B12CD4}" type="datetimeFigureOut">
              <a:rPr lang="en-US" smtClean="0">
                <a:solidFill>
                  <a:prstClr val="black">
                    <a:tint val="75000"/>
                  </a:prstClr>
                </a:solidFill>
              </a:rPr>
              <a:pPr/>
              <a:t>2020/05/04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529B1D8-9CE5-4B42-8A02-F657AF114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611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F848AC-F694-4284-AE06-FE91A1B12CD4}" type="datetimeFigureOut">
              <a:rPr lang="en-US" smtClean="0">
                <a:solidFill>
                  <a:prstClr val="black">
                    <a:tint val="75000"/>
                  </a:prstClr>
                </a:solidFill>
              </a:rPr>
              <a:pPr/>
              <a:t>2020/05/04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29B1D8-9CE5-4B42-8A02-F657AF114B9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787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PPT template cover"/>
          <p:cNvPicPr>
            <a:picLocks noChangeAspect="1" noChangeArrowheads="1"/>
          </p:cNvPicPr>
          <p:nvPr/>
        </p:nvPicPr>
        <p:blipFill>
          <a:blip r:embed="rId3" cstate="print"/>
          <a:srcRect/>
          <a:stretch>
            <a:fillRect/>
          </a:stretch>
        </p:blipFill>
        <p:spPr bwMode="auto">
          <a:xfrm>
            <a:off x="1322188" y="-84589"/>
            <a:ext cx="9955412" cy="5965272"/>
          </a:xfrm>
          <a:prstGeom prst="rect">
            <a:avLst/>
          </a:prstGeom>
          <a:noFill/>
          <a:ln w="9525">
            <a:noFill/>
            <a:miter lim="800000"/>
            <a:headEnd/>
            <a:tailEnd/>
          </a:ln>
        </p:spPr>
      </p:pic>
      <p:sp>
        <p:nvSpPr>
          <p:cNvPr id="4099" name="Rectangle 2"/>
          <p:cNvSpPr>
            <a:spLocks noGrp="1" noChangeArrowheads="1"/>
          </p:cNvSpPr>
          <p:nvPr>
            <p:ph type="title" idx="4294967295"/>
          </p:nvPr>
        </p:nvSpPr>
        <p:spPr>
          <a:xfrm>
            <a:off x="2462213" y="274638"/>
            <a:ext cx="9729787" cy="1652587"/>
          </a:xfrm>
        </p:spPr>
        <p:txBody>
          <a:bodyPr>
            <a:normAutofit fontScale="90000"/>
          </a:bodyPr>
          <a:lstStyle/>
          <a:p>
            <a:pPr>
              <a:defRPr/>
            </a:pPr>
            <a:r>
              <a:rPr lang="en-US" sz="3600" b="1" dirty="0">
                <a:solidFill>
                  <a:srgbClr val="FFFF00"/>
                </a:solidFill>
                <a:latin typeface="Arial" pitchFamily="34" charset="0"/>
                <a:cs typeface="Arial" pitchFamily="34" charset="0"/>
              </a:rPr>
              <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TOPIC: SETTLEMENT GEOGRAPHY</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Revision </a:t>
            </a:r>
            <a:r>
              <a:rPr lang="en-US" sz="3600" b="1" err="1">
                <a:solidFill>
                  <a:srgbClr val="FFFF00"/>
                </a:solidFill>
                <a:latin typeface="Arial" pitchFamily="34" charset="0"/>
                <a:cs typeface="Arial" pitchFamily="34" charset="0"/>
              </a:rPr>
              <a:t>of</a:t>
            </a:r>
            <a:r>
              <a:rPr lang="en-US" sz="3600" b="1" smtClean="0">
                <a:solidFill>
                  <a:srgbClr val="FFFF00"/>
                </a:solidFill>
                <a:latin typeface="Arial" pitchFamily="34" charset="0"/>
                <a:cs typeface="Arial" pitchFamily="34" charset="0"/>
              </a:rPr>
              <a:t>: Rural </a:t>
            </a:r>
            <a:r>
              <a:rPr lang="en-US" sz="3600" b="1" dirty="0">
                <a:solidFill>
                  <a:srgbClr val="FFFF00"/>
                </a:solidFill>
                <a:latin typeface="Arial" pitchFamily="34" charset="0"/>
                <a:cs typeface="Arial" pitchFamily="34" charset="0"/>
              </a:rPr>
              <a:t>Settlements</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 Urban Settlements</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24 April 2020</a:t>
            </a:r>
            <a:r>
              <a:rPr lang="en-US" sz="3100" b="1" dirty="0">
                <a:solidFill>
                  <a:srgbClr val="FFFF00"/>
                </a:solidFill>
                <a:latin typeface="Arial" panose="020B0604020202020204" pitchFamily="34" charset="0"/>
                <a:cs typeface="Arial" panose="020B0604020202020204" pitchFamily="34" charset="0"/>
              </a:rPr>
              <a:t/>
            </a:r>
            <a:br>
              <a:rPr lang="en-US" sz="3100" b="1" dirty="0">
                <a:solidFill>
                  <a:srgbClr val="FFFF00"/>
                </a:solidFill>
                <a:latin typeface="Arial" panose="020B0604020202020204" pitchFamily="34" charset="0"/>
                <a:cs typeface="Arial" panose="020B0604020202020204" pitchFamily="34" charset="0"/>
              </a:rPr>
            </a:br>
            <a:endParaRPr lang="en-US" sz="2200" b="1" i="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693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F9568E-A177-43E5-B80F-CCFE11DFDB29}"/>
              </a:ext>
            </a:extLst>
          </p:cNvPr>
          <p:cNvSpPr>
            <a:spLocks noGrp="1"/>
          </p:cNvSpPr>
          <p:nvPr>
            <p:ph type="title"/>
          </p:nvPr>
        </p:nvSpPr>
        <p:spPr/>
        <p:txBody>
          <a:bodyPr/>
          <a:lstStyle/>
          <a:p>
            <a:r>
              <a:rPr lang="en-US" dirty="0"/>
              <a:t>Tertiary Activities</a:t>
            </a:r>
            <a:endParaRPr lang="en-ZA" dirty="0"/>
          </a:p>
        </p:txBody>
      </p:sp>
      <p:sp>
        <p:nvSpPr>
          <p:cNvPr id="3" name="Content Placeholder 2">
            <a:extLst>
              <a:ext uri="{FF2B5EF4-FFF2-40B4-BE49-F238E27FC236}">
                <a16:creationId xmlns:a16="http://schemas.microsoft.com/office/drawing/2014/main" xmlns="" id="{D7C9A5AB-0A67-4D8B-BDA5-03CA42A2ABBE}"/>
              </a:ext>
            </a:extLst>
          </p:cNvPr>
          <p:cNvSpPr>
            <a:spLocks noGrp="1"/>
          </p:cNvSpPr>
          <p:nvPr>
            <p:ph idx="1"/>
          </p:nvPr>
        </p:nvSpPr>
        <p:spPr/>
        <p:txBody>
          <a:bodyPr/>
          <a:lstStyle/>
          <a:p>
            <a:r>
              <a:rPr lang="en-US" dirty="0"/>
              <a:t>The Tertiary Sector is actually the service sector, which involves the rendering of direct services to its consumers. It supplies services to the immediate consumers and the business houses, and it includes services related to retail, transportation, hotels, sales and much more.</a:t>
            </a:r>
            <a:endParaRPr lang="en-ZA" dirty="0"/>
          </a:p>
        </p:txBody>
      </p:sp>
    </p:spTree>
    <p:extLst>
      <p:ext uri="{BB962C8B-B14F-4D97-AF65-F5344CB8AC3E}">
        <p14:creationId xmlns:p14="http://schemas.microsoft.com/office/powerpoint/2010/main" val="158411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2E06BB-79DC-4DF1-AEA4-731E15830555}"/>
              </a:ext>
            </a:extLst>
          </p:cNvPr>
          <p:cNvSpPr>
            <a:spLocks noGrp="1"/>
          </p:cNvSpPr>
          <p:nvPr>
            <p:ph type="title"/>
          </p:nvPr>
        </p:nvSpPr>
        <p:spPr/>
        <p:txBody>
          <a:bodyPr/>
          <a:lstStyle/>
          <a:p>
            <a:r>
              <a:rPr lang="en-US" dirty="0"/>
              <a:t>Quaternary Activities</a:t>
            </a:r>
            <a:endParaRPr lang="en-ZA" dirty="0"/>
          </a:p>
        </p:txBody>
      </p:sp>
      <p:sp>
        <p:nvSpPr>
          <p:cNvPr id="3" name="Content Placeholder 2">
            <a:extLst>
              <a:ext uri="{FF2B5EF4-FFF2-40B4-BE49-F238E27FC236}">
                <a16:creationId xmlns:a16="http://schemas.microsoft.com/office/drawing/2014/main" xmlns="" id="{25DE8557-C708-4B8E-96F7-D259B852D04B}"/>
              </a:ext>
            </a:extLst>
          </p:cNvPr>
          <p:cNvSpPr>
            <a:spLocks noGrp="1"/>
          </p:cNvSpPr>
          <p:nvPr>
            <p:ph idx="1"/>
          </p:nvPr>
        </p:nvSpPr>
        <p:spPr/>
        <p:txBody>
          <a:bodyPr/>
          <a:lstStyle/>
          <a:p>
            <a:r>
              <a:rPr lang="en-US" dirty="0"/>
              <a:t>The Quaternary sector is an improved form of tertiary sector as it involves the services related to the knowledge sector.</a:t>
            </a:r>
          </a:p>
          <a:p>
            <a:r>
              <a:rPr lang="en-US" dirty="0"/>
              <a:t>Universities, IT services </a:t>
            </a:r>
            <a:endParaRPr lang="en-ZA" dirty="0"/>
          </a:p>
        </p:txBody>
      </p:sp>
    </p:spTree>
    <p:extLst>
      <p:ext uri="{BB962C8B-B14F-4D97-AF65-F5344CB8AC3E}">
        <p14:creationId xmlns:p14="http://schemas.microsoft.com/office/powerpoint/2010/main" val="40254312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9E8928F-D03E-4556-98DA-F7F9CF250A07}"/>
              </a:ext>
            </a:extLst>
          </p:cNvPr>
          <p:cNvPicPr/>
          <p:nvPr/>
        </p:nvPicPr>
        <p:blipFill>
          <a:blip r:embed="rId2"/>
          <a:stretch>
            <a:fillRect/>
          </a:stretch>
        </p:blipFill>
        <p:spPr>
          <a:xfrm>
            <a:off x="3701988" y="1123580"/>
            <a:ext cx="7936636" cy="4527612"/>
          </a:xfrm>
          <a:prstGeom prst="rect">
            <a:avLst/>
          </a:prstGeom>
        </p:spPr>
      </p:pic>
      <p:sp>
        <p:nvSpPr>
          <p:cNvPr id="3" name="Rectangle: Rounded Corners 2">
            <a:extLst>
              <a:ext uri="{FF2B5EF4-FFF2-40B4-BE49-F238E27FC236}">
                <a16:creationId xmlns:a16="http://schemas.microsoft.com/office/drawing/2014/main" xmlns="" id="{614A874C-5930-4448-85FF-08B640904851}"/>
              </a:ext>
            </a:extLst>
          </p:cNvPr>
          <p:cNvSpPr/>
          <p:nvPr/>
        </p:nvSpPr>
        <p:spPr>
          <a:xfrm>
            <a:off x="408372" y="1042016"/>
            <a:ext cx="2689934" cy="4330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ZA" b="1" dirty="0">
                <a:ln w="0"/>
                <a:solidFill>
                  <a:schemeClr val="tx1"/>
                </a:solidFill>
                <a:effectLst>
                  <a:outerShdw blurRad="38100" dist="19050" dir="2700000" algn="tl" rotWithShape="0">
                    <a:schemeClr val="dk1">
                      <a:alpha val="40000"/>
                    </a:schemeClr>
                  </a:outerShdw>
                </a:effectLst>
              </a:rPr>
              <a:t>Urban Settlements </a:t>
            </a:r>
            <a:r>
              <a:rPr lang="en-ZA" dirty="0">
                <a:ln w="0"/>
                <a:solidFill>
                  <a:schemeClr val="tx1"/>
                </a:solidFill>
                <a:effectLst>
                  <a:outerShdw blurRad="38100" dist="19050" dir="2700000" algn="tl" rotWithShape="0">
                    <a:schemeClr val="dk1">
                      <a:alpha val="40000"/>
                    </a:schemeClr>
                  </a:outerShdw>
                </a:effectLst>
              </a:rPr>
              <a:t>are towns or cities where secondary and tertiary activities take place</a:t>
            </a:r>
            <a:r>
              <a:rPr lang="en-ZA" b="1" dirty="0">
                <a:ln w="0"/>
                <a:solidFill>
                  <a:schemeClr val="tx1"/>
                </a:solidFill>
                <a:effectLst>
                  <a:outerShdw blurRad="38100" dist="19050" dir="2700000" algn="tl" rotWithShape="0">
                    <a:schemeClr val="dk1">
                      <a:alpha val="40000"/>
                    </a:schemeClr>
                  </a:outerShdw>
                </a:effectLst>
              </a:rPr>
              <a:t>. </a:t>
            </a:r>
          </a:p>
          <a:p>
            <a:pPr algn="ctr"/>
            <a:r>
              <a:rPr lang="en-ZA" b="1" dirty="0">
                <a:ln w="0"/>
                <a:solidFill>
                  <a:schemeClr val="tx1"/>
                </a:solidFill>
                <a:effectLst>
                  <a:outerShdw blurRad="38100" dist="19050" dir="2700000" algn="tl" rotWithShape="0">
                    <a:schemeClr val="dk1">
                      <a:alpha val="40000"/>
                    </a:schemeClr>
                  </a:outerShdw>
                </a:effectLst>
              </a:rPr>
              <a:t>Urbanisation </a:t>
            </a:r>
            <a:r>
              <a:rPr lang="en-ZA" dirty="0">
                <a:ln w="0"/>
                <a:solidFill>
                  <a:schemeClr val="tx1"/>
                </a:solidFill>
                <a:effectLst>
                  <a:outerShdw blurRad="38100" dist="19050" dir="2700000" algn="tl" rotWithShape="0">
                    <a:schemeClr val="dk1">
                      <a:alpha val="40000"/>
                    </a:schemeClr>
                  </a:outerShdw>
                </a:effectLst>
              </a:rPr>
              <a:t>-  increase in the proportion of people living in towns and cities.</a:t>
            </a:r>
          </a:p>
          <a:p>
            <a:pPr algn="ctr"/>
            <a:r>
              <a:rPr lang="en-ZA" b="1" dirty="0">
                <a:ln w="0"/>
                <a:solidFill>
                  <a:schemeClr val="tx1"/>
                </a:solidFill>
                <a:effectLst>
                  <a:outerShdw blurRad="38100" dist="19050" dir="2700000" algn="tl" rotWithShape="0">
                    <a:schemeClr val="dk1">
                      <a:alpha val="40000"/>
                    </a:schemeClr>
                  </a:outerShdw>
                </a:effectLst>
              </a:rPr>
              <a:t>Urban Growth – </a:t>
            </a:r>
            <a:r>
              <a:rPr lang="en-ZA" dirty="0">
                <a:ln w="0"/>
                <a:solidFill>
                  <a:schemeClr val="tx1"/>
                </a:solidFill>
                <a:effectLst>
                  <a:outerShdw blurRad="38100" dist="19050" dir="2700000" algn="tl" rotWithShape="0">
                    <a:schemeClr val="dk1">
                      <a:alpha val="40000"/>
                    </a:schemeClr>
                  </a:outerShdw>
                </a:effectLst>
              </a:rPr>
              <a:t>The number of people living in the urban area increases naturally (births minus deaths) as well as rural – urban migration.</a:t>
            </a:r>
          </a:p>
        </p:txBody>
      </p:sp>
      <p:sp>
        <p:nvSpPr>
          <p:cNvPr id="4" name="Rectangle: Rounded Corners 3">
            <a:extLst>
              <a:ext uri="{FF2B5EF4-FFF2-40B4-BE49-F238E27FC236}">
                <a16:creationId xmlns:a16="http://schemas.microsoft.com/office/drawing/2014/main" xmlns="" id="{82340F85-91CE-4DD3-B839-1700F73907B7}"/>
              </a:ext>
            </a:extLst>
          </p:cNvPr>
          <p:cNvSpPr/>
          <p:nvPr/>
        </p:nvSpPr>
        <p:spPr>
          <a:xfrm>
            <a:off x="4909351" y="328474"/>
            <a:ext cx="4145872" cy="479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ZA" b="1" dirty="0">
                <a:ln w="0"/>
                <a:solidFill>
                  <a:schemeClr val="tx1"/>
                </a:solidFill>
                <a:effectLst>
                  <a:outerShdw blurRad="38100" dist="19050" dir="2700000" algn="tl" rotWithShape="0">
                    <a:schemeClr val="dk1">
                      <a:alpha val="40000"/>
                    </a:schemeClr>
                  </a:outerShdw>
                </a:effectLst>
              </a:rPr>
              <a:t>URBAN SETTLEMENTS</a:t>
            </a:r>
          </a:p>
        </p:txBody>
      </p:sp>
      <p:sp>
        <p:nvSpPr>
          <p:cNvPr id="8" name="Rectangle 7">
            <a:extLst>
              <a:ext uri="{FF2B5EF4-FFF2-40B4-BE49-F238E27FC236}">
                <a16:creationId xmlns:a16="http://schemas.microsoft.com/office/drawing/2014/main" xmlns="" id="{2293D48D-995E-4D58-8009-3B048D50A83F}"/>
              </a:ext>
            </a:extLst>
          </p:cNvPr>
          <p:cNvSpPr/>
          <p:nvPr/>
        </p:nvSpPr>
        <p:spPr>
          <a:xfrm>
            <a:off x="3622089" y="958788"/>
            <a:ext cx="8096435" cy="48571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778364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latin typeface="Arial Narrow" panose="020B0606020202030204" pitchFamily="34" charset="0"/>
              </a:rPr>
              <a:t>The classification of Urban Settlements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9470886"/>
              </p:ext>
            </p:extLst>
          </p:nvPr>
        </p:nvGraphicFramePr>
        <p:xfrm>
          <a:off x="1343025" y="1412875"/>
          <a:ext cx="10685463" cy="5254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26364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056428-4133-4C5F-BC62-B1AF1DD111F6}"/>
              </a:ext>
            </a:extLst>
          </p:cNvPr>
          <p:cNvSpPr>
            <a:spLocks noGrp="1"/>
          </p:cNvSpPr>
          <p:nvPr>
            <p:ph type="title"/>
          </p:nvPr>
        </p:nvSpPr>
        <p:spPr>
          <a:xfrm>
            <a:off x="609600" y="274638"/>
            <a:ext cx="10972800" cy="790682"/>
          </a:xfrm>
        </p:spPr>
        <p:txBody>
          <a:bodyPr/>
          <a:lstStyle/>
          <a:p>
            <a:r>
              <a:rPr lang="en-ZA" dirty="0">
                <a:latin typeface="Arial Narrow" panose="020B0606020202030204" pitchFamily="34" charset="0"/>
              </a:rPr>
              <a:t>The Factors of Site, Situation and Distribution </a:t>
            </a:r>
            <a:endParaRPr lang="en-ZA" dirty="0"/>
          </a:p>
        </p:txBody>
      </p:sp>
      <p:sp>
        <p:nvSpPr>
          <p:cNvPr id="3" name="Content Placeholder 2">
            <a:extLst>
              <a:ext uri="{FF2B5EF4-FFF2-40B4-BE49-F238E27FC236}">
                <a16:creationId xmlns:a16="http://schemas.microsoft.com/office/drawing/2014/main" xmlns="" id="{A3AF0191-E2E4-4F9E-BF4E-880DE57057BF}"/>
              </a:ext>
            </a:extLst>
          </p:cNvPr>
          <p:cNvSpPr>
            <a:spLocks noGrp="1"/>
          </p:cNvSpPr>
          <p:nvPr>
            <p:ph idx="1"/>
          </p:nvPr>
        </p:nvSpPr>
        <p:spPr/>
        <p:txBody>
          <a:bodyPr>
            <a:normAutofit fontScale="77500" lnSpcReduction="20000"/>
          </a:bodyPr>
          <a:lstStyle/>
          <a:p>
            <a:pPr marL="0" indent="0">
              <a:buNone/>
            </a:pPr>
            <a:r>
              <a:rPr lang="en-ZA" dirty="0">
                <a:latin typeface="Arial Narrow" panose="020B0606020202030204" pitchFamily="34" charset="0"/>
              </a:rPr>
              <a:t>The SITE refers to the exact piece of land which is occupied by a settlement and the physical nature of the landscape – relief, drainage, soil characteristics</a:t>
            </a:r>
          </a:p>
          <a:p>
            <a:pPr marL="0" indent="0">
              <a:buNone/>
            </a:pPr>
            <a:endParaRPr lang="en-ZA" dirty="0">
              <a:latin typeface="Arial Narrow" panose="020B0606020202030204" pitchFamily="34" charset="0"/>
            </a:endParaRPr>
          </a:p>
          <a:p>
            <a:pPr marL="0" indent="0">
              <a:buNone/>
            </a:pPr>
            <a:r>
              <a:rPr lang="en-ZA" dirty="0" err="1">
                <a:latin typeface="Arial Narrow" panose="020B0606020202030204" pitchFamily="34" charset="0"/>
              </a:rPr>
              <a:t>NB:The</a:t>
            </a:r>
            <a:r>
              <a:rPr lang="en-ZA" dirty="0">
                <a:latin typeface="Arial Narrow" panose="020B0606020202030204" pitchFamily="34" charset="0"/>
              </a:rPr>
              <a:t> SITUATION of a settlement is a broader concept that refers to the relationship of the settlement to its wider surrounding i.e. how is the settlement situated with respect to traffic routes.</a:t>
            </a:r>
          </a:p>
          <a:p>
            <a:pPr marL="0" indent="0">
              <a:buNone/>
            </a:pPr>
            <a:endParaRPr lang="en-ZA" dirty="0">
              <a:latin typeface="Arial Narrow" panose="020B0606020202030204" pitchFamily="34" charset="0"/>
            </a:endParaRPr>
          </a:p>
          <a:p>
            <a:pPr marL="0" indent="0">
              <a:buNone/>
            </a:pPr>
            <a:r>
              <a:rPr lang="en-ZA" dirty="0" err="1">
                <a:latin typeface="Arial Narrow" panose="020B0606020202030204" pitchFamily="34" charset="0"/>
              </a:rPr>
              <a:t>NB:The</a:t>
            </a:r>
            <a:r>
              <a:rPr lang="en-ZA" dirty="0">
                <a:latin typeface="Arial Narrow" panose="020B0606020202030204" pitchFamily="34" charset="0"/>
              </a:rPr>
              <a:t> DISTRIBUTION is a much broader concept dealing with all the settlements in an area and its relationship with the environment. The DISTRIBUTION deals with:</a:t>
            </a:r>
          </a:p>
          <a:p>
            <a:pPr marL="0" indent="0">
              <a:buNone/>
            </a:pPr>
            <a:r>
              <a:rPr lang="en-ZA" dirty="0">
                <a:latin typeface="Arial Narrow" panose="020B0606020202030204" pitchFamily="34" charset="0"/>
              </a:rPr>
              <a:t>		(a)	PATTERN – The distribution of buildings in respect to each other</a:t>
            </a:r>
          </a:p>
          <a:p>
            <a:pPr marL="0" indent="0">
              <a:buNone/>
            </a:pPr>
            <a:r>
              <a:rPr lang="en-ZA" dirty="0">
                <a:latin typeface="Arial Narrow" panose="020B0606020202030204" pitchFamily="34" charset="0"/>
              </a:rPr>
              <a:t>		(b)	INTERNAL STRUCTURE – The distribution of buildings in the settlement according to appearance … the shape of the buildings, the arrangement of the buildings, the arrangement of the streets</a:t>
            </a:r>
          </a:p>
          <a:p>
            <a:endParaRPr lang="en-ZA" dirty="0"/>
          </a:p>
        </p:txBody>
      </p:sp>
    </p:spTree>
    <p:extLst>
      <p:ext uri="{BB962C8B-B14F-4D97-AF65-F5344CB8AC3E}">
        <p14:creationId xmlns:p14="http://schemas.microsoft.com/office/powerpoint/2010/main" val="2255613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xmlns="" id="{B87E185C-F245-48D5-9B34-3E5078C537C7}"/>
              </a:ext>
            </a:extLst>
          </p:cNvPr>
          <p:cNvSpPr>
            <a:spLocks noChangeArrowheads="1"/>
          </p:cNvSpPr>
          <p:nvPr/>
        </p:nvSpPr>
        <p:spPr bwMode="auto">
          <a:xfrm>
            <a:off x="1411159" y="-149181"/>
            <a:ext cx="9500217" cy="7156361"/>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pic>
        <p:nvPicPr>
          <p:cNvPr id="25603" name="Picture 1">
            <a:extLst>
              <a:ext uri="{FF2B5EF4-FFF2-40B4-BE49-F238E27FC236}">
                <a16:creationId xmlns:a16="http://schemas.microsoft.com/office/drawing/2014/main" xmlns="" id="{E929B751-3C9B-40CD-BCCC-D9145A30A9D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3906" y="668443"/>
            <a:ext cx="7810461" cy="4423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3">
            <a:extLst>
              <a:ext uri="{FF2B5EF4-FFF2-40B4-BE49-F238E27FC236}">
                <a16:creationId xmlns:a16="http://schemas.microsoft.com/office/drawing/2014/main" xmlns="" id="{C4FF31E6-29F9-4336-99BC-3E244F94AD89}"/>
              </a:ext>
            </a:extLst>
          </p:cNvPr>
          <p:cNvSpPr txBox="1">
            <a:spLocks noChangeArrowheads="1"/>
          </p:cNvSpPr>
          <p:nvPr/>
        </p:nvSpPr>
        <p:spPr bwMode="auto">
          <a:xfrm>
            <a:off x="2197226" y="144878"/>
            <a:ext cx="8047141" cy="509498"/>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2711" b="1"/>
              <a:t>FACTORS INFLUENCING SITE AND LOCATION</a:t>
            </a:r>
          </a:p>
        </p:txBody>
      </p:sp>
      <p:pic>
        <p:nvPicPr>
          <p:cNvPr id="5" name="Picture 4">
            <a:extLst>
              <a:ext uri="{FF2B5EF4-FFF2-40B4-BE49-F238E27FC236}">
                <a16:creationId xmlns:a16="http://schemas.microsoft.com/office/drawing/2014/main" xmlns="" id="{D87B3345-B0E8-4738-8D15-996234B06AC6}"/>
              </a:ext>
            </a:extLst>
          </p:cNvPr>
          <p:cNvPicPr>
            <a:picLocks noChangeAspect="1"/>
          </p:cNvPicPr>
          <p:nvPr/>
        </p:nvPicPr>
        <p:blipFill>
          <a:blip r:embed="rId3"/>
          <a:stretch>
            <a:fillRect/>
          </a:stretch>
        </p:blipFill>
        <p:spPr>
          <a:xfrm>
            <a:off x="6791698" y="5096523"/>
            <a:ext cx="3253283" cy="16524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606" name="Rectangle 5">
            <a:extLst>
              <a:ext uri="{FF2B5EF4-FFF2-40B4-BE49-F238E27FC236}">
                <a16:creationId xmlns:a16="http://schemas.microsoft.com/office/drawing/2014/main" xmlns="" id="{5F45E15E-2BE8-435D-9FEC-D6B22AE4189A}"/>
              </a:ext>
            </a:extLst>
          </p:cNvPr>
          <p:cNvSpPr>
            <a:spLocks noChangeArrowheads="1"/>
          </p:cNvSpPr>
          <p:nvPr/>
        </p:nvSpPr>
        <p:spPr bwMode="auto">
          <a:xfrm>
            <a:off x="2448251" y="5413531"/>
            <a:ext cx="4311890" cy="134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ZA" altLang="en-US" sz="1626" b="1" i="1" dirty="0"/>
              <a:t>Cape Town was established as a Dutch settlement in 1652. The harbour, available fresh water, mild climate, and well-drained land allowed farming to provide provisions to passing ships.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latin typeface="Arial Narrow" panose="020B0606020202030204" pitchFamily="34" charset="0"/>
              </a:rPr>
              <a:t>The Distribution of Urban Settlements</a:t>
            </a:r>
          </a:p>
        </p:txBody>
      </p:sp>
      <p:sp>
        <p:nvSpPr>
          <p:cNvPr id="3" name="Content Placeholder 2"/>
          <p:cNvSpPr>
            <a:spLocks noGrp="1"/>
          </p:cNvSpPr>
          <p:nvPr>
            <p:ph idx="1"/>
          </p:nvPr>
        </p:nvSpPr>
        <p:spPr/>
        <p:txBody>
          <a:bodyPr/>
          <a:lstStyle/>
          <a:p>
            <a:r>
              <a:rPr lang="en-ZA" dirty="0">
                <a:latin typeface="Arial Narrow" panose="020B0606020202030204" pitchFamily="34" charset="0"/>
              </a:rPr>
              <a:t>This section deals with how can the location and distribution pattern of urban settlements be explained</a:t>
            </a:r>
          </a:p>
          <a:p>
            <a:r>
              <a:rPr lang="en-ZA" dirty="0">
                <a:latin typeface="Arial Narrow" panose="020B0606020202030204" pitchFamily="34" charset="0"/>
              </a:rPr>
              <a:t>NB:	There are THREE main categories on the basis of the type of 			factor that determines the location of an urban settlement:</a:t>
            </a:r>
          </a:p>
          <a:p>
            <a:pPr marL="0" indent="0">
              <a:buNone/>
            </a:pPr>
            <a:endParaRPr lang="en-ZA" dirty="0"/>
          </a:p>
        </p:txBody>
      </p:sp>
      <p:graphicFrame>
        <p:nvGraphicFramePr>
          <p:cNvPr id="5" name="Diagram 4"/>
          <p:cNvGraphicFramePr/>
          <p:nvPr/>
        </p:nvGraphicFramePr>
        <p:xfrm>
          <a:off x="2709817" y="3540034"/>
          <a:ext cx="6772366" cy="3017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81320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The Distribution of Urban Settlements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29703086"/>
              </p:ext>
            </p:extLst>
          </p:nvPr>
        </p:nvGraphicFramePr>
        <p:xfrm>
          <a:off x="838200" y="1436688"/>
          <a:ext cx="10515600" cy="4740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8715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a:extLst>
              <a:ext uri="{FF2B5EF4-FFF2-40B4-BE49-F238E27FC236}">
                <a16:creationId xmlns:a16="http://schemas.microsoft.com/office/drawing/2014/main" xmlns="" id="{2B0A0323-2834-427F-9409-EFFFA740F670}"/>
              </a:ext>
            </a:extLst>
          </p:cNvPr>
          <p:cNvSpPr>
            <a:spLocks noChangeArrowheads="1"/>
          </p:cNvSpPr>
          <p:nvPr/>
        </p:nvSpPr>
        <p:spPr bwMode="auto">
          <a:xfrm>
            <a:off x="1346610" y="-149181"/>
            <a:ext cx="9498782" cy="7156361"/>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graphicFrame>
        <p:nvGraphicFramePr>
          <p:cNvPr id="4" name="Table 3">
            <a:extLst>
              <a:ext uri="{FF2B5EF4-FFF2-40B4-BE49-F238E27FC236}">
                <a16:creationId xmlns:a16="http://schemas.microsoft.com/office/drawing/2014/main" xmlns="" id="{1FC5306D-B23A-468A-AAFD-843CF276810B}"/>
              </a:ext>
            </a:extLst>
          </p:cNvPr>
          <p:cNvGraphicFramePr>
            <a:graphicFrameLocks noGrp="1"/>
          </p:cNvGraphicFramePr>
          <p:nvPr>
            <p:extLst>
              <p:ext uri="{D42A27DB-BD31-4B8C-83A1-F6EECF244321}">
                <p14:modId xmlns:p14="http://schemas.microsoft.com/office/powerpoint/2010/main" val="4277798007"/>
              </p:ext>
            </p:extLst>
          </p:nvPr>
        </p:nvGraphicFramePr>
        <p:xfrm>
          <a:off x="1703783" y="443239"/>
          <a:ext cx="8784439" cy="6368860"/>
        </p:xfrm>
        <a:graphic>
          <a:graphicData uri="http://schemas.openxmlformats.org/drawingml/2006/table">
            <a:tbl>
              <a:tblPr firstRow="1" firstCol="1" bandRow="1">
                <a:tableStyleId>{D7AC3CCA-C797-4891-BE02-D94E43425B78}</a:tableStyleId>
              </a:tblPr>
              <a:tblGrid>
                <a:gridCol w="1659282">
                  <a:extLst>
                    <a:ext uri="{9D8B030D-6E8A-4147-A177-3AD203B41FA5}">
                      <a16:colId xmlns:a16="http://schemas.microsoft.com/office/drawing/2014/main" xmlns="" val="20000"/>
                    </a:ext>
                  </a:extLst>
                </a:gridCol>
                <a:gridCol w="1236329">
                  <a:extLst>
                    <a:ext uri="{9D8B030D-6E8A-4147-A177-3AD203B41FA5}">
                      <a16:colId xmlns:a16="http://schemas.microsoft.com/office/drawing/2014/main" xmlns="" val="20001"/>
                    </a:ext>
                  </a:extLst>
                </a:gridCol>
                <a:gridCol w="455573">
                  <a:extLst>
                    <a:ext uri="{9D8B030D-6E8A-4147-A177-3AD203B41FA5}">
                      <a16:colId xmlns:a16="http://schemas.microsoft.com/office/drawing/2014/main" xmlns="" val="20002"/>
                    </a:ext>
                  </a:extLst>
                </a:gridCol>
                <a:gridCol w="1041035">
                  <a:extLst>
                    <a:ext uri="{9D8B030D-6E8A-4147-A177-3AD203B41FA5}">
                      <a16:colId xmlns:a16="http://schemas.microsoft.com/office/drawing/2014/main" xmlns="" val="20003"/>
                    </a:ext>
                  </a:extLst>
                </a:gridCol>
                <a:gridCol w="715769">
                  <a:extLst>
                    <a:ext uri="{9D8B030D-6E8A-4147-A177-3AD203B41FA5}">
                      <a16:colId xmlns:a16="http://schemas.microsoft.com/office/drawing/2014/main" xmlns="" val="20004"/>
                    </a:ext>
                  </a:extLst>
                </a:gridCol>
                <a:gridCol w="441010">
                  <a:extLst>
                    <a:ext uri="{9D8B030D-6E8A-4147-A177-3AD203B41FA5}">
                      <a16:colId xmlns:a16="http://schemas.microsoft.com/office/drawing/2014/main" xmlns="" val="20005"/>
                    </a:ext>
                  </a:extLst>
                </a:gridCol>
                <a:gridCol w="1315879">
                  <a:extLst>
                    <a:ext uri="{9D8B030D-6E8A-4147-A177-3AD203B41FA5}">
                      <a16:colId xmlns:a16="http://schemas.microsoft.com/office/drawing/2014/main" xmlns="" val="20006"/>
                    </a:ext>
                  </a:extLst>
                </a:gridCol>
                <a:gridCol w="1919562">
                  <a:extLst>
                    <a:ext uri="{9D8B030D-6E8A-4147-A177-3AD203B41FA5}">
                      <a16:colId xmlns:a16="http://schemas.microsoft.com/office/drawing/2014/main" xmlns="" val="20007"/>
                    </a:ext>
                  </a:extLst>
                </a:gridCol>
              </a:tblGrid>
              <a:tr h="275428">
                <a:tc gridSpan="8">
                  <a:txBody>
                    <a:bodyPr/>
                    <a:lstStyle/>
                    <a:p>
                      <a:pPr marL="342900" lvl="0" indent="-342900" algn="ctr">
                        <a:spcAft>
                          <a:spcPts val="0"/>
                        </a:spcAft>
                        <a:buFont typeface="+mj-lt"/>
                        <a:buAutoNum type="arabicPeriod"/>
                      </a:pPr>
                      <a:r>
                        <a:rPr lang="en-ZA" sz="1800" dirty="0">
                          <a:solidFill>
                            <a:schemeClr val="bg1"/>
                          </a:solidFill>
                          <a:effectLst/>
                          <a:latin typeface="Arial Narrow" panose="020B0606020202030204" pitchFamily="34" charset="0"/>
                        </a:rPr>
                        <a:t> CENTRAL PLACES</a:t>
                      </a:r>
                      <a:endParaRPr lang="en-ZA" sz="18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57092" marR="57092" marT="0" marB="0">
                    <a:solidFill>
                      <a:schemeClr val="tx1"/>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0"/>
                  </a:ext>
                </a:extLst>
              </a:tr>
              <a:tr h="394602">
                <a:tc gridSpan="8">
                  <a:txBody>
                    <a:bodyPr/>
                    <a:lstStyle/>
                    <a:p>
                      <a:pPr algn="ctr">
                        <a:spcAft>
                          <a:spcPts val="0"/>
                        </a:spcAft>
                      </a:pPr>
                      <a:r>
                        <a:rPr lang="en-ZA" sz="1800" dirty="0" err="1">
                          <a:solidFill>
                            <a:srgbClr val="FF0000"/>
                          </a:solidFill>
                          <a:effectLst/>
                          <a:latin typeface="Arial" panose="020B0604020202020204" pitchFamily="34" charset="0"/>
                          <a:cs typeface="Arial" panose="020B0604020202020204" pitchFamily="34" charset="0"/>
                        </a:rPr>
                        <a:t>Definition</a:t>
                      </a:r>
                      <a:r>
                        <a:rPr lang="en-ZA" sz="1800" dirty="0" err="1">
                          <a:effectLst/>
                          <a:latin typeface="Arial" panose="020B0604020202020204" pitchFamily="34" charset="0"/>
                          <a:cs typeface="Arial" panose="020B0604020202020204" pitchFamily="34" charset="0"/>
                        </a:rPr>
                        <a:t>:Supplies</a:t>
                      </a:r>
                      <a:r>
                        <a:rPr lang="en-ZA" sz="1800" dirty="0">
                          <a:effectLst/>
                          <a:latin typeface="Arial" panose="020B0604020202020204" pitchFamily="34" charset="0"/>
                          <a:cs typeface="Arial" panose="020B0604020202020204" pitchFamily="34" charset="0"/>
                        </a:rPr>
                        <a:t> urban goods and services to surrounding rural areas</a:t>
                      </a:r>
                      <a:endParaRPr lang="en-ZA" sz="1800" dirty="0">
                        <a:effectLst/>
                        <a:latin typeface="Arial" panose="020B0604020202020204" pitchFamily="34" charset="0"/>
                        <a:ea typeface="Calibri" panose="020F0502020204030204" pitchFamily="34" charset="0"/>
                        <a:cs typeface="Arial" panose="020B0604020202020204" pitchFamily="34" charset="0"/>
                      </a:endParaRPr>
                    </a:p>
                  </a:txBody>
                  <a:tcPr marL="57092" marR="57092" marT="0" marB="0">
                    <a:no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1"/>
                  </a:ext>
                </a:extLst>
              </a:tr>
              <a:tr h="1243006">
                <a:tc gridSpan="4">
                  <a:txBody>
                    <a:bodyPr/>
                    <a:lstStyle/>
                    <a:p>
                      <a:pPr>
                        <a:spcAft>
                          <a:spcPts val="0"/>
                        </a:spcAft>
                      </a:pPr>
                      <a:r>
                        <a:rPr lang="en-ZA" sz="1800" b="1" i="1" dirty="0">
                          <a:effectLst/>
                          <a:latin typeface="Arial" panose="020B0604020202020204" pitchFamily="34" charset="0"/>
                          <a:cs typeface="Arial" panose="020B0604020202020204" pitchFamily="34" charset="0"/>
                        </a:rPr>
                        <a:t>Lower order goods and services</a:t>
                      </a:r>
                    </a:p>
                    <a:p>
                      <a:pPr marL="342900" lvl="0" indent="-342900">
                        <a:spcAft>
                          <a:spcPts val="0"/>
                        </a:spcAft>
                        <a:buFont typeface="Symbol" panose="05050102010706020507" pitchFamily="18" charset="2"/>
                        <a:buChar char=""/>
                      </a:pPr>
                      <a:r>
                        <a:rPr lang="en-ZA" sz="1800" b="0" dirty="0">
                          <a:effectLst/>
                          <a:latin typeface="Arial Narrow" panose="020B0606020202030204" pitchFamily="34" charset="0"/>
                        </a:rPr>
                        <a:t>Need often(bread, milk doctor)</a:t>
                      </a:r>
                    </a:p>
                    <a:p>
                      <a:pPr marL="342900" lvl="0" indent="-342900">
                        <a:spcAft>
                          <a:spcPts val="0"/>
                        </a:spcAft>
                        <a:buFont typeface="Symbol" panose="05050102010706020507" pitchFamily="18" charset="2"/>
                        <a:buChar char=""/>
                      </a:pPr>
                      <a:r>
                        <a:rPr lang="en-ZA" sz="1800" b="0" dirty="0">
                          <a:effectLst/>
                          <a:latin typeface="Arial Narrow" panose="020B0606020202030204" pitchFamily="34" charset="0"/>
                        </a:rPr>
                        <a:t>Smaller threshold population.</a:t>
                      </a:r>
                    </a:p>
                    <a:p>
                      <a:pPr marL="342900" lvl="0" indent="-342900">
                        <a:spcAft>
                          <a:spcPts val="0"/>
                        </a:spcAft>
                        <a:buFont typeface="Symbol" panose="05050102010706020507" pitchFamily="18" charset="2"/>
                        <a:buChar char=""/>
                      </a:pPr>
                      <a:r>
                        <a:rPr lang="en-ZA" sz="1800" b="0" dirty="0">
                          <a:effectLst/>
                          <a:latin typeface="Arial Narrow" panose="020B0606020202030204" pitchFamily="34" charset="0"/>
                        </a:rPr>
                        <a:t>Several shops/services</a:t>
                      </a:r>
                      <a:endParaRPr lang="en-ZA" sz="1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7092" marR="57092" marT="0" marB="0">
                    <a:noFill/>
                  </a:tcPr>
                </a:tc>
                <a:tc hMerge="1">
                  <a:txBody>
                    <a:bodyPr/>
                    <a:lstStyle/>
                    <a:p>
                      <a:endParaRPr lang="en-ZA"/>
                    </a:p>
                  </a:txBody>
                  <a:tcPr/>
                </a:tc>
                <a:tc hMerge="1">
                  <a:txBody>
                    <a:bodyPr/>
                    <a:lstStyle/>
                    <a:p>
                      <a:endParaRPr lang="en-ZA"/>
                    </a:p>
                  </a:txBody>
                  <a:tcPr/>
                </a:tc>
                <a:tc hMerge="1">
                  <a:txBody>
                    <a:bodyPr/>
                    <a:lstStyle/>
                    <a:p>
                      <a:endParaRPr lang="en-ZA"/>
                    </a:p>
                  </a:txBody>
                  <a:tcPr/>
                </a:tc>
                <a:tc gridSpan="4">
                  <a:txBody>
                    <a:bodyPr/>
                    <a:lstStyle/>
                    <a:p>
                      <a:pPr>
                        <a:spcAft>
                          <a:spcPts val="0"/>
                        </a:spcAft>
                      </a:pPr>
                      <a:r>
                        <a:rPr lang="en-ZA" sz="1800" b="1" i="1" dirty="0">
                          <a:effectLst/>
                          <a:latin typeface="Arial" panose="020B0604020202020204" pitchFamily="34" charset="0"/>
                          <a:cs typeface="Arial" panose="020B0604020202020204" pitchFamily="34" charset="0"/>
                        </a:rPr>
                        <a:t>Higher order goods and services</a:t>
                      </a:r>
                    </a:p>
                    <a:p>
                      <a:pPr marL="342900" lvl="0" indent="-342900">
                        <a:spcAft>
                          <a:spcPts val="0"/>
                        </a:spcAft>
                        <a:buFont typeface="Symbol" panose="05050102010706020507" pitchFamily="18" charset="2"/>
                        <a:buChar char=""/>
                      </a:pPr>
                      <a:r>
                        <a:rPr lang="en-ZA" sz="1800" dirty="0">
                          <a:effectLst/>
                          <a:latin typeface="Arial Narrow" panose="020B0606020202030204" pitchFamily="34" charset="0"/>
                        </a:rPr>
                        <a:t>Need less often(health spa)</a:t>
                      </a:r>
                    </a:p>
                    <a:p>
                      <a:pPr marL="342900" lvl="0" indent="-342900">
                        <a:spcAft>
                          <a:spcPts val="0"/>
                        </a:spcAft>
                        <a:buFont typeface="Symbol" panose="05050102010706020507" pitchFamily="18" charset="2"/>
                        <a:buChar char=""/>
                      </a:pPr>
                      <a:r>
                        <a:rPr lang="en-ZA" sz="1800" dirty="0">
                          <a:effectLst/>
                          <a:latin typeface="Arial Narrow" panose="020B0606020202030204" pitchFamily="34" charset="0"/>
                        </a:rPr>
                        <a:t>Larger threshold population</a:t>
                      </a:r>
                    </a:p>
                    <a:p>
                      <a:pPr marL="342900" lvl="0" indent="-342900">
                        <a:spcAft>
                          <a:spcPts val="0"/>
                        </a:spcAft>
                        <a:buFont typeface="Symbol" panose="05050102010706020507" pitchFamily="18" charset="2"/>
                        <a:buChar char=""/>
                      </a:pPr>
                      <a:r>
                        <a:rPr lang="en-ZA" sz="1800" dirty="0">
                          <a:effectLst/>
                          <a:latin typeface="Arial Narrow" panose="020B0606020202030204" pitchFamily="34" charset="0"/>
                        </a:rPr>
                        <a:t>Less shops/services</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7092" marR="57092" marT="0" marB="0">
                    <a:noFill/>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2"/>
                  </a:ext>
                </a:extLst>
              </a:tr>
              <a:tr h="275428">
                <a:tc gridSpan="8">
                  <a:txBody>
                    <a:bodyPr/>
                    <a:lstStyle/>
                    <a:p>
                      <a:pPr marL="0" lvl="0" indent="0" algn="ctr">
                        <a:spcAft>
                          <a:spcPts val="0"/>
                        </a:spcAft>
                        <a:buFont typeface="+mj-lt"/>
                        <a:buNone/>
                      </a:pPr>
                      <a:r>
                        <a:rPr lang="en-ZA" sz="1800" dirty="0">
                          <a:solidFill>
                            <a:schemeClr val="bg1"/>
                          </a:solidFill>
                          <a:effectLst/>
                          <a:latin typeface="Arial Narrow" panose="020B0606020202030204" pitchFamily="34" charset="0"/>
                        </a:rPr>
                        <a:t>2.        TRADE/TRANSPORT TOWNS OR CITIES</a:t>
                      </a:r>
                      <a:endParaRPr lang="en-ZA" sz="18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57092" marR="57092" marT="0" marB="0">
                    <a:solidFill>
                      <a:schemeClr val="tx1"/>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3"/>
                  </a:ext>
                </a:extLst>
              </a:tr>
              <a:tr h="275428">
                <a:tc gridSpan="8">
                  <a:txBody>
                    <a:bodyPr/>
                    <a:lstStyle/>
                    <a:p>
                      <a:pPr algn="ctr">
                        <a:spcAft>
                          <a:spcPts val="0"/>
                        </a:spcAft>
                      </a:pPr>
                      <a:r>
                        <a:rPr lang="en-ZA" sz="1800" dirty="0" err="1">
                          <a:solidFill>
                            <a:srgbClr val="FF0000"/>
                          </a:solidFill>
                          <a:effectLst/>
                          <a:latin typeface="Arial" panose="020B0604020202020204" pitchFamily="34" charset="0"/>
                          <a:cs typeface="Arial" panose="020B0604020202020204" pitchFamily="34" charset="0"/>
                        </a:rPr>
                        <a:t>Definition</a:t>
                      </a:r>
                      <a:r>
                        <a:rPr lang="en-ZA" sz="1800" dirty="0" err="1">
                          <a:effectLst/>
                          <a:latin typeface="Arial" panose="020B0604020202020204" pitchFamily="34" charset="0"/>
                          <a:cs typeface="Arial" panose="020B0604020202020204" pitchFamily="34" charset="0"/>
                        </a:rPr>
                        <a:t>:Develop</a:t>
                      </a:r>
                      <a:r>
                        <a:rPr lang="en-ZA" sz="1800" dirty="0">
                          <a:effectLst/>
                          <a:latin typeface="Arial" panose="020B0604020202020204" pitchFamily="34" charset="0"/>
                          <a:cs typeface="Arial" panose="020B0604020202020204" pitchFamily="34" charset="0"/>
                        </a:rPr>
                        <a:t> where transport routes meet</a:t>
                      </a:r>
                      <a:endParaRPr lang="en-ZA" sz="1800" dirty="0">
                        <a:effectLst/>
                        <a:latin typeface="Arial" panose="020B0604020202020204" pitchFamily="34" charset="0"/>
                        <a:ea typeface="Calibri" panose="020F0502020204030204" pitchFamily="34" charset="0"/>
                        <a:cs typeface="Arial" panose="020B0604020202020204" pitchFamily="34" charset="0"/>
                      </a:endParaRPr>
                    </a:p>
                  </a:txBody>
                  <a:tcPr marL="57092" marR="57092" marT="0" marB="0">
                    <a:no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4"/>
                  </a:ext>
                </a:extLst>
              </a:tr>
              <a:tr h="1973007">
                <a:tc gridSpan="2">
                  <a:txBody>
                    <a:bodyPr/>
                    <a:lstStyle/>
                    <a:p>
                      <a:pPr>
                        <a:spcAft>
                          <a:spcPts val="0"/>
                        </a:spcAft>
                      </a:pPr>
                      <a:r>
                        <a:rPr lang="en-ZA" sz="1800" b="1" i="1" dirty="0">
                          <a:effectLst/>
                          <a:latin typeface="Arial" panose="020B0604020202020204" pitchFamily="34" charset="0"/>
                          <a:cs typeface="Arial" panose="020B0604020202020204" pitchFamily="34" charset="0"/>
                        </a:rPr>
                        <a:t>Break of bulk</a:t>
                      </a:r>
                    </a:p>
                    <a:p>
                      <a:pPr marL="342900" lvl="0" indent="-342900">
                        <a:spcAft>
                          <a:spcPts val="0"/>
                        </a:spcAft>
                        <a:buFont typeface="Symbol" panose="05050102010706020507" pitchFamily="18" charset="2"/>
                        <a:buChar char=""/>
                      </a:pPr>
                      <a:r>
                        <a:rPr lang="en-ZA" sz="1800" b="0" dirty="0">
                          <a:effectLst/>
                          <a:latin typeface="Arial Narrow" panose="020B0606020202030204" pitchFamily="34" charset="0"/>
                        </a:rPr>
                        <a:t>Transport changes</a:t>
                      </a:r>
                    </a:p>
                    <a:p>
                      <a:pPr marL="342900" lvl="0" indent="-342900">
                        <a:spcAft>
                          <a:spcPts val="0"/>
                        </a:spcAft>
                        <a:buFont typeface="Symbol" panose="05050102010706020507" pitchFamily="18" charset="2"/>
                        <a:buChar char=""/>
                      </a:pPr>
                      <a:r>
                        <a:rPr lang="en-ZA" sz="1800" b="0" dirty="0">
                          <a:effectLst/>
                          <a:latin typeface="Arial Narrow" panose="020B0606020202030204" pitchFamily="34" charset="0"/>
                        </a:rPr>
                        <a:t> </a:t>
                      </a:r>
                      <a:r>
                        <a:rPr lang="en-ZA" sz="1800" b="0" dirty="0" err="1">
                          <a:effectLst/>
                          <a:latin typeface="Arial Narrow" panose="020B0606020202030204" pitchFamily="34" charset="0"/>
                        </a:rPr>
                        <a:t>eg</a:t>
                      </a:r>
                      <a:r>
                        <a:rPr lang="en-ZA" sz="1800" b="0" dirty="0">
                          <a:effectLst/>
                          <a:latin typeface="Arial Narrow" panose="020B0606020202030204" pitchFamily="34" charset="0"/>
                        </a:rPr>
                        <a:t> from sea to </a:t>
                      </a:r>
                    </a:p>
                    <a:p>
                      <a:pPr marL="0" lvl="0" indent="0">
                        <a:spcAft>
                          <a:spcPts val="0"/>
                        </a:spcAft>
                        <a:buFont typeface="Symbol" panose="05050102010706020507" pitchFamily="18" charset="2"/>
                        <a:buNone/>
                      </a:pPr>
                      <a:r>
                        <a:rPr lang="en-ZA" sz="1800" b="0" dirty="0">
                          <a:effectLst/>
                          <a:latin typeface="Arial Narrow" panose="020B0606020202030204" pitchFamily="34" charset="0"/>
                        </a:rPr>
                        <a:t>       land</a:t>
                      </a:r>
                    </a:p>
                    <a:p>
                      <a:pPr marL="342900" lvl="0" indent="-342900">
                        <a:spcAft>
                          <a:spcPts val="0"/>
                        </a:spcAft>
                        <a:buFont typeface="Symbol" panose="05050102010706020507" pitchFamily="18" charset="2"/>
                        <a:buChar char=""/>
                      </a:pPr>
                      <a:r>
                        <a:rPr lang="en-ZA" sz="1800" b="0" dirty="0">
                          <a:effectLst/>
                          <a:latin typeface="Arial Narrow" panose="020B0606020202030204" pitchFamily="34" charset="0"/>
                          <a:ea typeface="+mn-ea"/>
                          <a:cs typeface="+mn-cs"/>
                        </a:rPr>
                        <a:t>Cape</a:t>
                      </a:r>
                      <a:r>
                        <a:rPr lang="en-ZA" sz="1800" b="0" baseline="0" dirty="0">
                          <a:effectLst/>
                          <a:latin typeface="Arial Narrow" panose="020B0606020202030204" pitchFamily="34" charset="0"/>
                          <a:ea typeface="+mn-ea"/>
                          <a:cs typeface="+mn-cs"/>
                        </a:rPr>
                        <a:t> Town</a:t>
                      </a:r>
                      <a:endParaRPr lang="en-ZA" sz="1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7092" marR="57092" marT="0" marB="0">
                    <a:noFill/>
                  </a:tcPr>
                </a:tc>
                <a:tc hMerge="1">
                  <a:txBody>
                    <a:bodyPr/>
                    <a:lstStyle/>
                    <a:p>
                      <a:endParaRPr lang="en-ZA"/>
                    </a:p>
                  </a:txBody>
                  <a:tcPr/>
                </a:tc>
                <a:tc gridSpan="4">
                  <a:txBody>
                    <a:bodyPr/>
                    <a:lstStyle/>
                    <a:p>
                      <a:pPr>
                        <a:spcAft>
                          <a:spcPts val="0"/>
                        </a:spcAft>
                      </a:pPr>
                      <a:r>
                        <a:rPr lang="en-ZA" sz="1800" b="1" i="1" dirty="0">
                          <a:effectLst/>
                          <a:latin typeface="Arial" panose="020B0604020202020204" pitchFamily="34" charset="0"/>
                          <a:cs typeface="Arial" panose="020B0604020202020204" pitchFamily="34" charset="0"/>
                        </a:rPr>
                        <a:t>Junction</a:t>
                      </a:r>
                    </a:p>
                    <a:p>
                      <a:pPr marL="342900" lvl="0" indent="-342900">
                        <a:spcAft>
                          <a:spcPts val="0"/>
                        </a:spcAft>
                        <a:buFont typeface="Symbol" panose="05050102010706020507" pitchFamily="18" charset="2"/>
                        <a:buChar char=""/>
                      </a:pPr>
                      <a:r>
                        <a:rPr lang="en-ZA" sz="1800" dirty="0">
                          <a:effectLst/>
                          <a:latin typeface="Arial Narrow" panose="020B0606020202030204" pitchFamily="34" charset="0"/>
                        </a:rPr>
                        <a:t>Intersection of  two main transport routes.</a:t>
                      </a:r>
                    </a:p>
                    <a:p>
                      <a:pPr marL="342900" lvl="0" indent="-342900">
                        <a:spcAft>
                          <a:spcPts val="0"/>
                        </a:spcAft>
                        <a:buFont typeface="Symbol" panose="05050102010706020507" pitchFamily="18" charset="2"/>
                        <a:buChar char=""/>
                      </a:pPr>
                      <a:r>
                        <a:rPr lang="en-ZA" sz="1800" dirty="0">
                          <a:effectLst/>
                          <a:latin typeface="Arial Narrow" panose="020B0606020202030204" pitchFamily="34" charset="0"/>
                        </a:rPr>
                        <a:t>De Aar</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7092" marR="57092" marT="0" marB="0">
                    <a:noFill/>
                  </a:tcPr>
                </a:tc>
                <a:tc hMerge="1">
                  <a:txBody>
                    <a:bodyPr/>
                    <a:lstStyle/>
                    <a:p>
                      <a:endParaRPr lang="en-ZA"/>
                    </a:p>
                  </a:txBody>
                  <a:tcPr/>
                </a:tc>
                <a:tc hMerge="1">
                  <a:txBody>
                    <a:bodyPr/>
                    <a:lstStyle/>
                    <a:p>
                      <a:endParaRPr lang="en-ZA"/>
                    </a:p>
                  </a:txBody>
                  <a:tcPr/>
                </a:tc>
                <a:tc hMerge="1">
                  <a:txBody>
                    <a:bodyPr/>
                    <a:lstStyle/>
                    <a:p>
                      <a:endParaRPr lang="en-ZA"/>
                    </a:p>
                  </a:txBody>
                  <a:tcPr/>
                </a:tc>
                <a:tc gridSpan="2">
                  <a:txBody>
                    <a:bodyPr/>
                    <a:lstStyle/>
                    <a:p>
                      <a:pPr>
                        <a:spcAft>
                          <a:spcPts val="0"/>
                        </a:spcAft>
                      </a:pPr>
                      <a:r>
                        <a:rPr lang="en-ZA" sz="1800" b="1" i="1" dirty="0">
                          <a:effectLst/>
                          <a:latin typeface="Arial" panose="020B0604020202020204" pitchFamily="34" charset="0"/>
                          <a:cs typeface="Arial" panose="020B0604020202020204" pitchFamily="34" charset="0"/>
                        </a:rPr>
                        <a:t>Gap</a:t>
                      </a:r>
                    </a:p>
                    <a:p>
                      <a:pPr marL="342900" lvl="0" indent="-342900">
                        <a:spcAft>
                          <a:spcPts val="0"/>
                        </a:spcAft>
                        <a:buFont typeface="Symbol" panose="05050102010706020507" pitchFamily="18" charset="2"/>
                        <a:buChar char=""/>
                      </a:pPr>
                      <a:r>
                        <a:rPr lang="en-ZA" sz="1800" dirty="0">
                          <a:effectLst/>
                          <a:latin typeface="Arial Narrow" panose="020B0606020202030204" pitchFamily="34" charset="0"/>
                        </a:rPr>
                        <a:t>Pont of access at physical barrier (mountain pass)</a:t>
                      </a:r>
                    </a:p>
                    <a:p>
                      <a:pPr marL="342900" lvl="0" indent="-342900">
                        <a:spcAft>
                          <a:spcPts val="0"/>
                        </a:spcAft>
                        <a:buFont typeface="Symbol" panose="05050102010706020507" pitchFamily="18" charset="2"/>
                        <a:buChar char=""/>
                      </a:pPr>
                      <a:r>
                        <a:rPr lang="en-ZA" sz="1800" dirty="0">
                          <a:effectLst/>
                          <a:latin typeface="Arial Narrow" panose="020B0606020202030204" pitchFamily="34" charset="0"/>
                        </a:rPr>
                        <a:t>Worcester</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7092" marR="57092" marT="0" marB="0">
                    <a:noFill/>
                  </a:tcPr>
                </a:tc>
                <a:tc hMerge="1">
                  <a:txBody>
                    <a:bodyPr/>
                    <a:lstStyle/>
                    <a:p>
                      <a:endParaRPr lang="en-ZA"/>
                    </a:p>
                  </a:txBody>
                  <a:tcPr/>
                </a:tc>
                <a:extLst>
                  <a:ext uri="{0D108BD9-81ED-4DB2-BD59-A6C34878D82A}">
                    <a16:rowId xmlns:a16="http://schemas.microsoft.com/office/drawing/2014/main" xmlns="" val="10005"/>
                  </a:ext>
                </a:extLst>
              </a:tr>
              <a:tr h="275428">
                <a:tc gridSpan="8">
                  <a:txBody>
                    <a:bodyPr/>
                    <a:lstStyle/>
                    <a:p>
                      <a:pPr marL="0" lvl="0" indent="0" algn="ctr">
                        <a:spcAft>
                          <a:spcPts val="0"/>
                        </a:spcAft>
                        <a:buFont typeface="+mj-lt"/>
                        <a:buNone/>
                      </a:pPr>
                      <a:r>
                        <a:rPr lang="en-ZA" sz="1800" dirty="0">
                          <a:solidFill>
                            <a:schemeClr val="bg1"/>
                          </a:solidFill>
                          <a:effectLst/>
                          <a:latin typeface="Arial Narrow" panose="020B0606020202030204" pitchFamily="34" charset="0"/>
                        </a:rPr>
                        <a:t>3.       SPECIALISED TOWNS OR CITIES</a:t>
                      </a:r>
                      <a:endParaRPr lang="en-ZA" sz="18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57092" marR="57092" marT="0" marB="0">
                    <a:solidFill>
                      <a:schemeClr val="tx1"/>
                    </a:solidFill>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xmlns="" val="10006"/>
                  </a:ext>
                </a:extLst>
              </a:tr>
              <a:tr h="275428">
                <a:tc gridSpan="8">
                  <a:txBody>
                    <a:bodyPr/>
                    <a:lstStyle/>
                    <a:p>
                      <a:pPr algn="ctr">
                        <a:spcAft>
                          <a:spcPts val="0"/>
                        </a:spcAft>
                      </a:pPr>
                      <a:r>
                        <a:rPr lang="en-ZA" sz="1800" b="1" i="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Definition:</a:t>
                      </a:r>
                      <a:r>
                        <a:rPr lang="en-ZA" sz="1800" b="1" i="0" dirty="0" err="1">
                          <a:effectLst/>
                          <a:latin typeface="Arial" panose="020B0604020202020204" pitchFamily="34" charset="0"/>
                          <a:ea typeface="Calibri" panose="020F0502020204030204" pitchFamily="34" charset="0"/>
                          <a:cs typeface="Arial" panose="020B0604020202020204" pitchFamily="34" charset="0"/>
                        </a:rPr>
                        <a:t>Develop</a:t>
                      </a:r>
                      <a:r>
                        <a:rPr lang="en-ZA" sz="1800" b="1" i="0" dirty="0">
                          <a:effectLst/>
                          <a:latin typeface="Arial" panose="020B0604020202020204" pitchFamily="34" charset="0"/>
                          <a:ea typeface="Calibri" panose="020F0502020204030204" pitchFamily="34" charset="0"/>
                          <a:cs typeface="Arial" panose="020B0604020202020204" pitchFamily="34" charset="0"/>
                        </a:rPr>
                        <a:t> because of one main function in the area</a:t>
                      </a:r>
                    </a:p>
                  </a:txBody>
                  <a:tcPr marL="57092" marR="57092" marT="0" marB="0">
                    <a:noFill/>
                  </a:tcPr>
                </a:tc>
                <a:tc hMerge="1">
                  <a:txBody>
                    <a:bodyPr/>
                    <a:lstStyle/>
                    <a:p>
                      <a:pPr>
                        <a:spcAft>
                          <a:spcPts val="0"/>
                        </a:spcAft>
                      </a:pP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3180" marR="63180" marT="0" marB="0">
                    <a:noFill/>
                  </a:tcPr>
                </a:tc>
                <a:tc hMerge="1">
                  <a:txBody>
                    <a:bodyPr/>
                    <a:lstStyle/>
                    <a:p>
                      <a:endParaRPr lang="en-ZA"/>
                    </a:p>
                  </a:txBody>
                  <a:tcPr/>
                </a:tc>
                <a:tc hMerge="1">
                  <a:txBody>
                    <a:bodyPr/>
                    <a:lstStyle/>
                    <a:p>
                      <a:pPr>
                        <a:spcAft>
                          <a:spcPts val="0"/>
                        </a:spcAft>
                      </a:pP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3180" marR="63180" marT="0" marB="0">
                    <a:noFill/>
                  </a:tcPr>
                </a:tc>
                <a:tc hMerge="1">
                  <a:txBody>
                    <a:bodyPr/>
                    <a:lstStyle/>
                    <a:p>
                      <a:endParaRPr lang="en-ZA"/>
                    </a:p>
                  </a:txBody>
                  <a:tcPr/>
                </a:tc>
                <a:tc hMerge="1">
                  <a:txBody>
                    <a:bodyPr/>
                    <a:lstStyle/>
                    <a:p>
                      <a:pPr>
                        <a:spcAft>
                          <a:spcPts val="0"/>
                        </a:spcAft>
                      </a:pP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3180" marR="63180" marT="0" marB="0">
                    <a:noFill/>
                  </a:tcPr>
                </a:tc>
                <a:tc hMerge="1">
                  <a:txBody>
                    <a:bodyPr/>
                    <a:lstStyle/>
                    <a:p>
                      <a:endParaRPr lang="en-ZA"/>
                    </a:p>
                  </a:txBody>
                  <a:tcPr/>
                </a:tc>
                <a:tc hMerge="1">
                  <a:txBody>
                    <a:bodyPr/>
                    <a:lstStyle/>
                    <a:p>
                      <a:pPr>
                        <a:spcAft>
                          <a:spcPts val="0"/>
                        </a:spcAft>
                      </a:pPr>
                      <a:endParaRPr lang="en-ZA" sz="20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63180" marR="63180" marT="0" marB="0">
                    <a:noFill/>
                  </a:tcPr>
                </a:tc>
                <a:extLst>
                  <a:ext uri="{0D108BD9-81ED-4DB2-BD59-A6C34878D82A}">
                    <a16:rowId xmlns:a16="http://schemas.microsoft.com/office/drawing/2014/main" xmlns="" val="10007"/>
                  </a:ext>
                </a:extLst>
              </a:tr>
              <a:tr h="1381105">
                <a:tc>
                  <a:txBody>
                    <a:bodyPr/>
                    <a:lstStyle/>
                    <a:p>
                      <a:pPr>
                        <a:spcAft>
                          <a:spcPts val="0"/>
                        </a:spcAft>
                      </a:pPr>
                      <a:r>
                        <a:rPr lang="en-ZA" sz="1800" b="1" i="1" dirty="0">
                          <a:effectLst/>
                          <a:latin typeface="Arial" panose="020B0604020202020204" pitchFamily="34" charset="0"/>
                          <a:cs typeface="Arial" panose="020B0604020202020204" pitchFamily="34" charset="0"/>
                        </a:rPr>
                        <a:t>Mining</a:t>
                      </a:r>
                    </a:p>
                    <a:p>
                      <a:pPr>
                        <a:spcAft>
                          <a:spcPts val="0"/>
                        </a:spcAft>
                      </a:pPr>
                      <a:r>
                        <a:rPr lang="en-ZA" sz="1800" b="0" dirty="0">
                          <a:effectLst/>
                          <a:latin typeface="Arial Narrow" panose="020B0606020202030204" pitchFamily="34" charset="0"/>
                        </a:rPr>
                        <a:t>Welkom</a:t>
                      </a:r>
                      <a:endParaRPr lang="en-ZA" sz="1800" b="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7092" marR="57092" marT="0" marB="0">
                    <a:noFill/>
                  </a:tcPr>
                </a:tc>
                <a:tc gridSpan="2">
                  <a:txBody>
                    <a:bodyPr/>
                    <a:lstStyle/>
                    <a:p>
                      <a:pPr>
                        <a:spcAft>
                          <a:spcPts val="0"/>
                        </a:spcAft>
                      </a:pPr>
                      <a:r>
                        <a:rPr lang="en-ZA" sz="1800" b="1" i="1" dirty="0">
                          <a:effectLst/>
                          <a:latin typeface="Arial" panose="020B0604020202020204" pitchFamily="34" charset="0"/>
                          <a:cs typeface="Arial" panose="020B0604020202020204" pitchFamily="34" charset="0"/>
                        </a:rPr>
                        <a:t>Education</a:t>
                      </a:r>
                    </a:p>
                    <a:p>
                      <a:pPr>
                        <a:spcAft>
                          <a:spcPts val="0"/>
                        </a:spcAft>
                      </a:pPr>
                      <a:r>
                        <a:rPr lang="en-ZA" sz="1800" dirty="0">
                          <a:effectLst/>
                          <a:latin typeface="Arial Narrow" panose="020B0606020202030204" pitchFamily="34" charset="0"/>
                        </a:rPr>
                        <a:t>Stellenbosch </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7092" marR="57092" marT="0" marB="0">
                    <a:noFill/>
                  </a:tcPr>
                </a:tc>
                <a:tc hMerge="1">
                  <a:txBody>
                    <a:bodyPr/>
                    <a:lstStyle/>
                    <a:p>
                      <a:endParaRPr lang="en-ZA"/>
                    </a:p>
                  </a:txBody>
                  <a:tcPr/>
                </a:tc>
                <a:tc gridSpan="2">
                  <a:txBody>
                    <a:bodyPr/>
                    <a:lstStyle/>
                    <a:p>
                      <a:pPr>
                        <a:spcAft>
                          <a:spcPts val="0"/>
                        </a:spcAft>
                      </a:pPr>
                      <a:r>
                        <a:rPr lang="en-ZA" sz="1800" b="1" i="1" dirty="0">
                          <a:effectLst/>
                          <a:latin typeface="Arial" panose="020B0604020202020204" pitchFamily="34" charset="0"/>
                          <a:cs typeface="Arial" panose="020B0604020202020204" pitchFamily="34" charset="0"/>
                        </a:rPr>
                        <a:t>Industrial</a:t>
                      </a:r>
                    </a:p>
                    <a:p>
                      <a:pPr>
                        <a:spcAft>
                          <a:spcPts val="0"/>
                        </a:spcAft>
                      </a:pPr>
                      <a:r>
                        <a:rPr lang="en-ZA" sz="1800" dirty="0" err="1">
                          <a:effectLst/>
                          <a:latin typeface="Arial Narrow" panose="020B0606020202030204" pitchFamily="34" charset="0"/>
                        </a:rPr>
                        <a:t>Secunda</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7092" marR="57092" marT="0" marB="0">
                    <a:noFill/>
                  </a:tcPr>
                </a:tc>
                <a:tc hMerge="1">
                  <a:txBody>
                    <a:bodyPr/>
                    <a:lstStyle/>
                    <a:p>
                      <a:endParaRPr lang="en-ZA"/>
                    </a:p>
                  </a:txBody>
                  <a:tcPr/>
                </a:tc>
                <a:tc gridSpan="2">
                  <a:txBody>
                    <a:bodyPr/>
                    <a:lstStyle/>
                    <a:p>
                      <a:pPr>
                        <a:spcAft>
                          <a:spcPts val="0"/>
                        </a:spcAft>
                      </a:pPr>
                      <a:r>
                        <a:rPr lang="en-ZA" sz="1800" b="1" i="1" dirty="0">
                          <a:effectLst/>
                          <a:latin typeface="Arial" panose="020B0604020202020204" pitchFamily="34" charset="0"/>
                          <a:cs typeface="Arial" panose="020B0604020202020204" pitchFamily="34" charset="0"/>
                        </a:rPr>
                        <a:t>Resort</a:t>
                      </a:r>
                    </a:p>
                    <a:p>
                      <a:pPr>
                        <a:spcAft>
                          <a:spcPts val="0"/>
                        </a:spcAft>
                      </a:pPr>
                      <a:r>
                        <a:rPr lang="en-ZA" sz="1800" dirty="0">
                          <a:effectLst/>
                          <a:latin typeface="Arial Narrow" panose="020B0606020202030204" pitchFamily="34" charset="0"/>
                        </a:rPr>
                        <a:t>Margate</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7092" marR="57092" marT="0" marB="0">
                    <a:noFill/>
                  </a:tcPr>
                </a:tc>
                <a:tc hMerge="1">
                  <a:txBody>
                    <a:bodyPr/>
                    <a:lstStyle/>
                    <a:p>
                      <a:endParaRPr lang="en-ZA"/>
                    </a:p>
                  </a:txBody>
                  <a:tcPr/>
                </a:tc>
                <a:tc>
                  <a:txBody>
                    <a:bodyPr/>
                    <a:lstStyle/>
                    <a:p>
                      <a:pPr>
                        <a:spcAft>
                          <a:spcPts val="0"/>
                        </a:spcAft>
                      </a:pPr>
                      <a:r>
                        <a:rPr lang="en-ZA" sz="1800" b="1" i="1" dirty="0">
                          <a:effectLst/>
                          <a:latin typeface="Arial" panose="020B0604020202020204" pitchFamily="34" charset="0"/>
                          <a:cs typeface="Arial" panose="020B0604020202020204" pitchFamily="34" charset="0"/>
                        </a:rPr>
                        <a:t>Commuter</a:t>
                      </a:r>
                    </a:p>
                    <a:p>
                      <a:pPr>
                        <a:spcAft>
                          <a:spcPts val="0"/>
                        </a:spcAft>
                      </a:pPr>
                      <a:r>
                        <a:rPr lang="en-ZA" sz="1800" dirty="0">
                          <a:effectLst/>
                          <a:latin typeface="Arial Narrow" panose="020B0606020202030204" pitchFamily="34" charset="0"/>
                        </a:rPr>
                        <a:t>Soweto</a:t>
                      </a:r>
                      <a:endParaRPr lang="en-ZA" sz="18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57092" marR="57092" marT="0" marB="0">
                    <a:noFill/>
                  </a:tcPr>
                </a:tc>
                <a:extLst>
                  <a:ext uri="{0D108BD9-81ED-4DB2-BD59-A6C34878D82A}">
                    <a16:rowId xmlns:a16="http://schemas.microsoft.com/office/drawing/2014/main" xmlns="" val="10008"/>
                  </a:ext>
                </a:extLst>
              </a:tr>
            </a:tbl>
          </a:graphicData>
        </a:graphic>
      </p:graphicFrame>
      <p:pic>
        <p:nvPicPr>
          <p:cNvPr id="26663" name="Picture 6">
            <a:extLst>
              <a:ext uri="{FF2B5EF4-FFF2-40B4-BE49-F238E27FC236}">
                <a16:creationId xmlns:a16="http://schemas.microsoft.com/office/drawing/2014/main" xmlns="" id="{AF6F4353-9D0C-4507-9ADE-9FC156A887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8498" y="3299184"/>
            <a:ext cx="1024182" cy="142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4" name="Picture 7">
            <a:extLst>
              <a:ext uri="{FF2B5EF4-FFF2-40B4-BE49-F238E27FC236}">
                <a16:creationId xmlns:a16="http://schemas.microsoft.com/office/drawing/2014/main" xmlns="" id="{254E2F5B-F62A-4971-B3E5-93A4E273244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7111" y="3858611"/>
            <a:ext cx="1471723" cy="94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5" name="Picture 8">
            <a:extLst>
              <a:ext uri="{FF2B5EF4-FFF2-40B4-BE49-F238E27FC236}">
                <a16:creationId xmlns:a16="http://schemas.microsoft.com/office/drawing/2014/main" xmlns="" id="{3C5B3D5C-FB23-4913-A8E8-998D53D301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1451" y="3746726"/>
            <a:ext cx="1170493" cy="106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6" name="Picture 9">
            <a:extLst>
              <a:ext uri="{FF2B5EF4-FFF2-40B4-BE49-F238E27FC236}">
                <a16:creationId xmlns:a16="http://schemas.microsoft.com/office/drawing/2014/main" xmlns="" id="{7FCB5F7E-8A5F-43AB-A9C3-4EF389A6CE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2020" y="5937097"/>
            <a:ext cx="902256" cy="78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7" name="Picture 10">
            <a:extLst>
              <a:ext uri="{FF2B5EF4-FFF2-40B4-BE49-F238E27FC236}">
                <a16:creationId xmlns:a16="http://schemas.microsoft.com/office/drawing/2014/main" xmlns="" id="{357D1980-BF84-4235-9D78-6E9C3993EA5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5261" y="6036073"/>
            <a:ext cx="1009837" cy="68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8" name="Picture 11">
            <a:extLst>
              <a:ext uri="{FF2B5EF4-FFF2-40B4-BE49-F238E27FC236}">
                <a16:creationId xmlns:a16="http://schemas.microsoft.com/office/drawing/2014/main" xmlns="" id="{0108D9CE-22DE-40AA-8EAB-7EA158983B8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4607" y="5944270"/>
            <a:ext cx="992624" cy="77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69" name="Picture 12">
            <a:extLst>
              <a:ext uri="{FF2B5EF4-FFF2-40B4-BE49-F238E27FC236}">
                <a16:creationId xmlns:a16="http://schemas.microsoft.com/office/drawing/2014/main" xmlns="" id="{706692A3-EF58-44D8-BE98-E58CE2DA43A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55224" y="5628695"/>
            <a:ext cx="809017" cy="105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0" name="Picture 13">
            <a:extLst>
              <a:ext uri="{FF2B5EF4-FFF2-40B4-BE49-F238E27FC236}">
                <a16:creationId xmlns:a16="http://schemas.microsoft.com/office/drawing/2014/main" xmlns="" id="{88C6FDFB-6F0F-40F3-B2E7-3F8B497D743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27357" y="5937098"/>
            <a:ext cx="955329" cy="765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71" name="TextBox 14">
            <a:extLst>
              <a:ext uri="{FF2B5EF4-FFF2-40B4-BE49-F238E27FC236}">
                <a16:creationId xmlns:a16="http://schemas.microsoft.com/office/drawing/2014/main" xmlns="" id="{60A8E43F-0E81-4FC6-ACBE-1BD401B54DF5}"/>
              </a:ext>
            </a:extLst>
          </p:cNvPr>
          <p:cNvSpPr txBox="1">
            <a:spLocks noChangeArrowheads="1"/>
          </p:cNvSpPr>
          <p:nvPr/>
        </p:nvSpPr>
        <p:spPr bwMode="auto">
          <a:xfrm>
            <a:off x="1725298" y="38730"/>
            <a:ext cx="8762921" cy="42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ZA" altLang="en-US" sz="2169" b="1"/>
              <a:t>TYPES OF URBAN SETTLEMENTS ACCORDING TO FUNCTION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126438C4-3C47-4F31-A52C-790A3804C638}"/>
              </a:ext>
            </a:extLst>
          </p:cNvPr>
          <p:cNvPicPr>
            <a:picLocks noGrp="1" noChangeAspect="1"/>
          </p:cNvPicPr>
          <p:nvPr>
            <p:ph idx="4294967295"/>
          </p:nvPr>
        </p:nvPicPr>
        <p:blipFill>
          <a:blip r:embed="rId2"/>
          <a:stretch>
            <a:fillRect/>
          </a:stretch>
        </p:blipFill>
        <p:spPr>
          <a:xfrm>
            <a:off x="2068497" y="448099"/>
            <a:ext cx="8868792" cy="6139703"/>
          </a:xfrm>
          <a:prstGeom prst="rect">
            <a:avLst/>
          </a:prstGeom>
        </p:spPr>
      </p:pic>
    </p:spTree>
    <p:extLst>
      <p:ext uri="{BB962C8B-B14F-4D97-AF65-F5344CB8AC3E}">
        <p14:creationId xmlns:p14="http://schemas.microsoft.com/office/powerpoint/2010/main" val="3479970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latin typeface="Arial Narrow" panose="020B0606020202030204" pitchFamily="34" charset="0"/>
              </a:rPr>
              <a:t>The classification of Rural Settlements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11771709"/>
              </p:ext>
            </p:extLst>
          </p:nvPr>
        </p:nvGraphicFramePr>
        <p:xfrm>
          <a:off x="1343025" y="1412875"/>
          <a:ext cx="10685463" cy="5254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88957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xmlns="" id="{37608F00-6511-49A3-9D58-8B83476A0232}"/>
              </a:ext>
            </a:extLst>
          </p:cNvPr>
          <p:cNvSpPr>
            <a:spLocks noChangeArrowheads="1"/>
          </p:cNvSpPr>
          <p:nvPr/>
        </p:nvSpPr>
        <p:spPr bwMode="auto">
          <a:xfrm>
            <a:off x="1346609" y="-149181"/>
            <a:ext cx="9564766" cy="7156361"/>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pic>
        <p:nvPicPr>
          <p:cNvPr id="27651" name="Picture 3">
            <a:extLst>
              <a:ext uri="{FF2B5EF4-FFF2-40B4-BE49-F238E27FC236}">
                <a16:creationId xmlns:a16="http://schemas.microsoft.com/office/drawing/2014/main" xmlns="" id="{AFB6F826-5DED-43B7-B9FE-8E2D86B259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3618" y="835977"/>
            <a:ext cx="8230748" cy="588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6">
            <a:extLst>
              <a:ext uri="{FF2B5EF4-FFF2-40B4-BE49-F238E27FC236}">
                <a16:creationId xmlns:a16="http://schemas.microsoft.com/office/drawing/2014/main" xmlns="" id="{4F4710BF-1C9F-42BF-A7B1-6650C817533A}"/>
              </a:ext>
            </a:extLst>
          </p:cNvPr>
          <p:cNvSpPr txBox="1">
            <a:spLocks noChangeArrowheads="1"/>
          </p:cNvSpPr>
          <p:nvPr/>
        </p:nvSpPr>
        <p:spPr bwMode="auto">
          <a:xfrm>
            <a:off x="3102350" y="76025"/>
            <a:ext cx="6572549" cy="75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ZA" altLang="en-US" sz="2169" b="1" i="1"/>
              <a:t>Classify each of the urban settlements A-F on the diagram according to their function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sz="2400" b="1" dirty="0">
                <a:latin typeface="Arial Narrow" panose="020B0606020202030204" pitchFamily="34" charset="0"/>
              </a:rPr>
              <a:t>The Distribution of Urban Settlements The Central Place Theory and Distribution </a:t>
            </a:r>
          </a:p>
        </p:txBody>
      </p:sp>
      <p:sp>
        <p:nvSpPr>
          <p:cNvPr id="3" name="Content Placeholder 2"/>
          <p:cNvSpPr>
            <a:spLocks noGrp="1"/>
          </p:cNvSpPr>
          <p:nvPr>
            <p:ph idx="1"/>
          </p:nvPr>
        </p:nvSpPr>
        <p:spPr/>
        <p:txBody>
          <a:bodyPr>
            <a:normAutofit lnSpcReduction="10000"/>
          </a:bodyPr>
          <a:lstStyle/>
          <a:p>
            <a:r>
              <a:rPr lang="en-ZA" dirty="0">
                <a:latin typeface="Arial Narrow" panose="020B0606020202030204" pitchFamily="34" charset="0"/>
              </a:rPr>
              <a:t>The Central Place Theory offers the best explanation for the distribution of central places.</a:t>
            </a:r>
          </a:p>
          <a:p>
            <a:r>
              <a:rPr lang="en-ZA" dirty="0">
                <a:latin typeface="Arial Narrow" panose="020B0606020202030204" pitchFamily="34" charset="0"/>
              </a:rPr>
              <a:t>It is the most influential theory in the understanding of human geography</a:t>
            </a:r>
          </a:p>
          <a:p>
            <a:r>
              <a:rPr lang="en-ZA" dirty="0">
                <a:latin typeface="Arial Narrow" panose="020B0606020202030204" pitchFamily="34" charset="0"/>
              </a:rPr>
              <a:t>The foundations of the Central Place Theory were developed by a German Geographer – Walter Christaller</a:t>
            </a:r>
          </a:p>
          <a:p>
            <a:r>
              <a:rPr lang="en-ZA" dirty="0">
                <a:latin typeface="Arial Narrow" panose="020B0606020202030204" pitchFamily="34" charset="0"/>
              </a:rPr>
              <a:t>The central place theory involves more than distribution of Central places, Christaller extended the theory to include the HIERACHICAL ORGANISATION and SPHERES OF INFLUENCE of Central Places</a:t>
            </a:r>
            <a:r>
              <a:rPr lang="en-ZA" dirty="0"/>
              <a:t>.</a:t>
            </a:r>
          </a:p>
        </p:txBody>
      </p:sp>
    </p:spTree>
    <p:extLst>
      <p:ext uri="{BB962C8B-B14F-4D97-AF65-F5344CB8AC3E}">
        <p14:creationId xmlns:p14="http://schemas.microsoft.com/office/powerpoint/2010/main" val="36365081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832101"/>
            <a:ext cx="11189586" cy="427001"/>
          </a:xfrm>
        </p:spPr>
        <p:txBody>
          <a:bodyPr>
            <a:normAutofit fontScale="90000"/>
          </a:bodyPr>
          <a:lstStyle/>
          <a:p>
            <a:r>
              <a:rPr lang="en-ZA" dirty="0">
                <a:latin typeface="Arial Narrow" panose="020B0606020202030204" pitchFamily="34" charset="0"/>
              </a:rPr>
              <a:t>   </a:t>
            </a:r>
            <a:r>
              <a:rPr lang="en-ZA" sz="3100" dirty="0">
                <a:latin typeface="Arial Narrow" panose="020B0606020202030204" pitchFamily="34" charset="0"/>
              </a:rPr>
              <a:t>The Distribution of Urban Settlements The Central Place Theory and Distribution </a:t>
            </a:r>
            <a:endParaRPr lang="en-ZA" dirty="0">
              <a:latin typeface="Arial Narrow" panose="020B060602020203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07925929"/>
              </p:ext>
            </p:extLst>
          </p:nvPr>
        </p:nvGraphicFramePr>
        <p:xfrm>
          <a:off x="838200" y="1825624"/>
          <a:ext cx="10892246" cy="4666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51021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n-ZA" sz="2400" dirty="0"/>
              <a:t>The Distribution of Urban Settlements The Central Place Theory and Distribution </a:t>
            </a:r>
          </a:p>
        </p:txBody>
      </p:sp>
      <p:sp>
        <p:nvSpPr>
          <p:cNvPr id="3" name="Content Placeholder 2"/>
          <p:cNvSpPr>
            <a:spLocks noGrp="1"/>
          </p:cNvSpPr>
          <p:nvPr>
            <p:ph idx="1"/>
          </p:nvPr>
        </p:nvSpPr>
        <p:spPr/>
        <p:txBody>
          <a:bodyPr>
            <a:normAutofit fontScale="92500" lnSpcReduction="20000"/>
          </a:bodyPr>
          <a:lstStyle/>
          <a:p>
            <a:r>
              <a:rPr lang="en-ZA" dirty="0">
                <a:latin typeface="Arial Narrow" panose="020B0606020202030204" pitchFamily="34" charset="0"/>
              </a:rPr>
              <a:t>Central Places are not the same SIZE</a:t>
            </a:r>
          </a:p>
          <a:p>
            <a:r>
              <a:rPr lang="en-ZA" dirty="0">
                <a:latin typeface="Arial Narrow" panose="020B0606020202030204" pitchFamily="34" charset="0"/>
              </a:rPr>
              <a:t>With respect to SIZE it is possible to arrange central places according to a RANKING order.</a:t>
            </a:r>
          </a:p>
          <a:p>
            <a:r>
              <a:rPr lang="en-ZA" dirty="0">
                <a:latin typeface="Arial Narrow" panose="020B0606020202030204" pitchFamily="34" charset="0"/>
              </a:rPr>
              <a:t>The URBAN HIERARCHY of CENTRAL PLACES categorises urban centres according to the number and degree of specialisation of functions</a:t>
            </a:r>
          </a:p>
          <a:p>
            <a:r>
              <a:rPr lang="en-ZA" dirty="0">
                <a:latin typeface="Arial Narrow" panose="020B0606020202030204" pitchFamily="34" charset="0"/>
              </a:rPr>
              <a:t>Every function has its own threshold population and range </a:t>
            </a:r>
          </a:p>
          <a:p>
            <a:pPr marL="0" indent="0">
              <a:buNone/>
            </a:pPr>
            <a:endParaRPr lang="en-ZA" dirty="0">
              <a:latin typeface="Arial Narrow" panose="020B0606020202030204" pitchFamily="34" charset="0"/>
            </a:endParaRPr>
          </a:p>
          <a:p>
            <a:pPr marL="0" indent="0">
              <a:buNone/>
            </a:pPr>
            <a:r>
              <a:rPr lang="en-ZA" dirty="0">
                <a:latin typeface="Arial Narrow" panose="020B0606020202030204" pitchFamily="34" charset="0"/>
              </a:rPr>
              <a:t>		Think about …</a:t>
            </a:r>
          </a:p>
          <a:p>
            <a:pPr marL="0" indent="0">
              <a:buNone/>
            </a:pPr>
            <a:r>
              <a:rPr lang="en-ZA" sz="2800" i="1" dirty="0">
                <a:latin typeface="Arial Narrow" panose="020B0606020202030204" pitchFamily="34" charset="0"/>
              </a:rPr>
              <a:t>Think about the differences of goods and services required on a daily basis (frequently) and goods and services required less frequently</a:t>
            </a:r>
          </a:p>
        </p:txBody>
      </p:sp>
      <p:pic>
        <p:nvPicPr>
          <p:cNvPr id="10" name="Picture 2" descr="head_brain-5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8681" y="4547251"/>
            <a:ext cx="662296"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2939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The Central Place Hierarchy </a:t>
            </a:r>
          </a:p>
        </p:txBody>
      </p:sp>
      <p:sp>
        <p:nvSpPr>
          <p:cNvPr id="3" name="Content Placeholder 2"/>
          <p:cNvSpPr>
            <a:spLocks noGrp="1"/>
          </p:cNvSpPr>
          <p:nvPr>
            <p:ph idx="1"/>
          </p:nvPr>
        </p:nvSpPr>
        <p:spPr/>
        <p:txBody>
          <a:bodyPr>
            <a:normAutofit fontScale="77500" lnSpcReduction="20000"/>
          </a:bodyPr>
          <a:lstStyle/>
          <a:p>
            <a:pPr marL="0" indent="0">
              <a:buNone/>
            </a:pPr>
            <a:r>
              <a:rPr lang="en-ZA" dirty="0">
                <a:latin typeface="Arial Narrow" panose="020B0606020202030204" pitchFamily="34" charset="0"/>
              </a:rPr>
              <a:t>Characteristics</a:t>
            </a:r>
          </a:p>
          <a:p>
            <a:r>
              <a:rPr lang="en-ZA" dirty="0">
                <a:latin typeface="Arial Narrow" panose="020B0606020202030204" pitchFamily="34" charset="0"/>
              </a:rPr>
              <a:t>The rank of an urban centre is dependent on the NUMBER and  FUNCTIONS offered by the low-order centre.</a:t>
            </a:r>
          </a:p>
          <a:p>
            <a:r>
              <a:rPr lang="en-ZA" dirty="0">
                <a:latin typeface="Arial Narrow" panose="020B0606020202030204" pitchFamily="34" charset="0"/>
              </a:rPr>
              <a:t>The NUMBER of low order central places is always higher than high order central places</a:t>
            </a:r>
          </a:p>
          <a:p>
            <a:r>
              <a:rPr lang="en-ZA" dirty="0">
                <a:latin typeface="Arial Narrow" panose="020B0606020202030204" pitchFamily="34" charset="0"/>
              </a:rPr>
              <a:t>There are always fewer high order central places.</a:t>
            </a:r>
          </a:p>
          <a:p>
            <a:r>
              <a:rPr lang="en-ZA" dirty="0">
                <a:latin typeface="Arial Narrow" panose="020B0606020202030204" pitchFamily="34" charset="0"/>
              </a:rPr>
              <a:t>Since the high order central place has more functions than the low order central place, it will always have a larger POPULATION.</a:t>
            </a:r>
          </a:p>
          <a:p>
            <a:endParaRPr lang="en-ZA" dirty="0">
              <a:latin typeface="Arial Narrow" panose="020B0606020202030204" pitchFamily="34" charset="0"/>
            </a:endParaRPr>
          </a:p>
          <a:p>
            <a:r>
              <a:rPr lang="en-ZA" dirty="0"/>
              <a:t>		</a:t>
            </a:r>
            <a:r>
              <a:rPr lang="en-ZA" dirty="0">
                <a:latin typeface="Arial Narrow" panose="020B0606020202030204" pitchFamily="34" charset="0"/>
              </a:rPr>
              <a:t>To think about</a:t>
            </a:r>
          </a:p>
          <a:p>
            <a:pPr marL="0" indent="0">
              <a:buNone/>
            </a:pPr>
            <a:r>
              <a:rPr lang="en-ZA" dirty="0">
                <a:latin typeface="Arial Narrow" panose="020B0606020202030204" pitchFamily="34" charset="0"/>
              </a:rPr>
              <a:t>	</a:t>
            </a:r>
            <a:r>
              <a:rPr lang="en-ZA" sz="2400" i="1" dirty="0">
                <a:latin typeface="Arial Narrow" panose="020B0606020202030204" pitchFamily="34" charset="0"/>
              </a:rPr>
              <a:t>(According to Christaller, the </a:t>
            </a:r>
            <a:r>
              <a:rPr lang="en-ZA" sz="2400" b="1" i="1" u="sng" dirty="0">
                <a:latin typeface="Arial Narrow" panose="020B0606020202030204" pitchFamily="34" charset="0"/>
              </a:rPr>
              <a:t>position of a city or town in the size hierarchy </a:t>
            </a:r>
            <a:r>
              <a:rPr lang="en-ZA" sz="2400" i="1" dirty="0">
                <a:latin typeface="Arial Narrow" panose="020B0606020202030204" pitchFamily="34" charset="0"/>
              </a:rPr>
              <a:t>of towns and cities is 	determined by its position in </a:t>
            </a:r>
            <a:r>
              <a:rPr lang="en-ZA" sz="2400" b="1" i="1" u="sng" dirty="0">
                <a:latin typeface="Arial Narrow" panose="020B0606020202030204" pitchFamily="34" charset="0"/>
              </a:rPr>
              <a:t>the functional hierarchy</a:t>
            </a:r>
            <a:r>
              <a:rPr lang="en-ZA" sz="2400" i="1" dirty="0">
                <a:latin typeface="Arial Narrow" panose="020B0606020202030204" pitchFamily="34" charset="0"/>
              </a:rPr>
              <a:t>: - The higher its functional rank, the larger its 	population)</a:t>
            </a:r>
          </a:p>
          <a:p>
            <a:pPr marL="0" indent="0">
              <a:buNone/>
            </a:pPr>
            <a:endParaRPr lang="en-ZA" dirty="0">
              <a:latin typeface="Arial Narrow" panose="020B0606020202030204" pitchFamily="34" charset="0"/>
            </a:endParaRPr>
          </a:p>
          <a:p>
            <a:endParaRPr lang="en-ZA" dirty="0"/>
          </a:p>
        </p:txBody>
      </p:sp>
      <p:pic>
        <p:nvPicPr>
          <p:cNvPr id="4" name="Picture 2" descr="head_brain-5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9804" y="4476230"/>
            <a:ext cx="662296"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6219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ZA" dirty="0"/>
              <a:t>The Distribution of Urban Settlements</a:t>
            </a:r>
            <a:br>
              <a:rPr lang="en-ZA" dirty="0"/>
            </a:br>
            <a:r>
              <a:rPr lang="en-ZA" dirty="0"/>
              <a:t>The Central Place Theory and Distribution </a:t>
            </a:r>
          </a:p>
        </p:txBody>
      </p:sp>
      <p:graphicFrame>
        <p:nvGraphicFramePr>
          <p:cNvPr id="5" name="Content Placeholder 4"/>
          <p:cNvGraphicFramePr>
            <a:graphicFrameLocks noGrp="1"/>
          </p:cNvGraphicFramePr>
          <p:nvPr>
            <p:ph idx="1"/>
          </p:nvPr>
        </p:nvGraphicFramePr>
        <p:xfrm>
          <a:off x="1343025" y="1412875"/>
          <a:ext cx="10685463" cy="5254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16466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xmlns="" id="{C2270542-22B4-48D5-B148-DACAA02CB000}"/>
              </a:ext>
            </a:extLst>
          </p:cNvPr>
          <p:cNvSpPr>
            <a:spLocks noChangeArrowheads="1"/>
          </p:cNvSpPr>
          <p:nvPr/>
        </p:nvSpPr>
        <p:spPr bwMode="auto">
          <a:xfrm>
            <a:off x="1280625" y="0"/>
            <a:ext cx="9630749" cy="7286895"/>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graphicFrame>
        <p:nvGraphicFramePr>
          <p:cNvPr id="2" name="Table 1">
            <a:extLst>
              <a:ext uri="{FF2B5EF4-FFF2-40B4-BE49-F238E27FC236}">
                <a16:creationId xmlns:a16="http://schemas.microsoft.com/office/drawing/2014/main" xmlns="" id="{CA2C12A0-A659-4729-815D-700C8A1B0309}"/>
              </a:ext>
            </a:extLst>
          </p:cNvPr>
          <p:cNvGraphicFramePr>
            <a:graphicFrameLocks noGrp="1"/>
          </p:cNvGraphicFramePr>
          <p:nvPr>
            <p:extLst>
              <p:ext uri="{D42A27DB-BD31-4B8C-83A1-F6EECF244321}">
                <p14:modId xmlns:p14="http://schemas.microsoft.com/office/powerpoint/2010/main" val="1931326081"/>
              </p:ext>
            </p:extLst>
          </p:nvPr>
        </p:nvGraphicFramePr>
        <p:xfrm>
          <a:off x="1736774" y="883607"/>
          <a:ext cx="8718453" cy="5857472"/>
        </p:xfrm>
        <a:graphic>
          <a:graphicData uri="http://schemas.openxmlformats.org/drawingml/2006/table">
            <a:tbl>
              <a:tblPr firstRow="1" bandRow="1">
                <a:tableStyleId>{93296810-A885-4BE3-A3E7-6D5BEEA58F35}</a:tableStyleId>
              </a:tblPr>
              <a:tblGrid>
                <a:gridCol w="2537461">
                  <a:extLst>
                    <a:ext uri="{9D8B030D-6E8A-4147-A177-3AD203B41FA5}">
                      <a16:colId xmlns:a16="http://schemas.microsoft.com/office/drawing/2014/main" xmlns="" val="20000"/>
                    </a:ext>
                  </a:extLst>
                </a:gridCol>
                <a:gridCol w="3090496">
                  <a:extLst>
                    <a:ext uri="{9D8B030D-6E8A-4147-A177-3AD203B41FA5}">
                      <a16:colId xmlns:a16="http://schemas.microsoft.com/office/drawing/2014/main" xmlns="" val="20001"/>
                    </a:ext>
                  </a:extLst>
                </a:gridCol>
                <a:gridCol w="3090496">
                  <a:extLst>
                    <a:ext uri="{9D8B030D-6E8A-4147-A177-3AD203B41FA5}">
                      <a16:colId xmlns:a16="http://schemas.microsoft.com/office/drawing/2014/main" xmlns="" val="20002"/>
                    </a:ext>
                  </a:extLst>
                </a:gridCol>
              </a:tblGrid>
              <a:tr h="716054">
                <a:tc>
                  <a:txBody>
                    <a:bodyPr/>
                    <a:lstStyle/>
                    <a:p>
                      <a:endParaRPr lang="en-ZA" sz="2100" dirty="0">
                        <a:solidFill>
                          <a:schemeClr val="tx1"/>
                        </a:solidFill>
                      </a:endParaRPr>
                    </a:p>
                  </a:txBody>
                  <a:tcPr marL="82621" marR="82621" marT="41305" marB="41305">
                    <a:solidFill>
                      <a:schemeClr val="bg1"/>
                    </a:solidFill>
                  </a:tcPr>
                </a:tc>
                <a:tc>
                  <a:txBody>
                    <a:bodyPr/>
                    <a:lstStyle/>
                    <a:p>
                      <a:r>
                        <a:rPr lang="en-ZA" sz="2100" dirty="0">
                          <a:solidFill>
                            <a:schemeClr val="tx1"/>
                          </a:solidFill>
                        </a:rPr>
                        <a:t>Low order functions </a:t>
                      </a:r>
                    </a:p>
                    <a:p>
                      <a:r>
                        <a:rPr lang="en-ZA" sz="2100" dirty="0">
                          <a:solidFill>
                            <a:schemeClr val="tx1"/>
                          </a:solidFill>
                        </a:rPr>
                        <a:t>and services</a:t>
                      </a:r>
                    </a:p>
                  </a:txBody>
                  <a:tcPr marL="82621" marR="82621" marT="41305" marB="41305">
                    <a:solidFill>
                      <a:schemeClr val="bg1"/>
                    </a:solidFill>
                  </a:tcPr>
                </a:tc>
                <a:tc>
                  <a:txBody>
                    <a:bodyPr/>
                    <a:lstStyle/>
                    <a:p>
                      <a:r>
                        <a:rPr lang="en-ZA" sz="2100" dirty="0">
                          <a:solidFill>
                            <a:schemeClr val="tx1"/>
                          </a:solidFill>
                        </a:rPr>
                        <a:t>High order functions </a:t>
                      </a:r>
                    </a:p>
                    <a:p>
                      <a:r>
                        <a:rPr lang="en-ZA" sz="2100" dirty="0">
                          <a:solidFill>
                            <a:schemeClr val="tx1"/>
                          </a:solidFill>
                        </a:rPr>
                        <a:t>and services</a:t>
                      </a:r>
                    </a:p>
                  </a:txBody>
                  <a:tcPr marL="82621" marR="82621" marT="41305" marB="41305">
                    <a:solidFill>
                      <a:schemeClr val="bg1"/>
                    </a:solidFill>
                  </a:tcPr>
                </a:tc>
                <a:extLst>
                  <a:ext uri="{0D108BD9-81ED-4DB2-BD59-A6C34878D82A}">
                    <a16:rowId xmlns:a16="http://schemas.microsoft.com/office/drawing/2014/main" xmlns="" val="10000"/>
                  </a:ext>
                </a:extLst>
              </a:tr>
              <a:tr h="716054">
                <a:tc>
                  <a:txBody>
                    <a:bodyPr/>
                    <a:lstStyle/>
                    <a:p>
                      <a:r>
                        <a:rPr lang="en-ZA" sz="2100" dirty="0">
                          <a:solidFill>
                            <a:schemeClr val="tx1"/>
                          </a:solidFill>
                        </a:rPr>
                        <a:t>Definition</a:t>
                      </a:r>
                    </a:p>
                  </a:txBody>
                  <a:tcPr marL="82621" marR="82621" marT="41305" marB="41305"/>
                </a:tc>
                <a:tc>
                  <a:txBody>
                    <a:bodyPr/>
                    <a:lstStyle/>
                    <a:p>
                      <a:r>
                        <a:rPr lang="en-ZA" sz="2100" dirty="0">
                          <a:solidFill>
                            <a:schemeClr val="tx1"/>
                          </a:solidFill>
                        </a:rPr>
                        <a:t>A function or goods you need to buy often</a:t>
                      </a:r>
                    </a:p>
                  </a:txBody>
                  <a:tcPr marL="82621" marR="82621" marT="41305" marB="41305"/>
                </a:tc>
                <a:tc>
                  <a:txBody>
                    <a:bodyPr/>
                    <a:lstStyle/>
                    <a:p>
                      <a:r>
                        <a:rPr lang="en-ZA" sz="2100" dirty="0">
                          <a:solidFill>
                            <a:schemeClr val="tx1"/>
                          </a:solidFill>
                        </a:rPr>
                        <a:t>A function/goods not needed regularly</a:t>
                      </a:r>
                    </a:p>
                  </a:txBody>
                  <a:tcPr marL="82621" marR="82621" marT="41305" marB="41305"/>
                </a:tc>
                <a:extLst>
                  <a:ext uri="{0D108BD9-81ED-4DB2-BD59-A6C34878D82A}">
                    <a16:rowId xmlns:a16="http://schemas.microsoft.com/office/drawing/2014/main" xmlns="" val="10001"/>
                  </a:ext>
                </a:extLst>
              </a:tr>
              <a:tr h="399332">
                <a:tc>
                  <a:txBody>
                    <a:bodyPr/>
                    <a:lstStyle/>
                    <a:p>
                      <a:r>
                        <a:rPr lang="en-ZA" sz="2100" dirty="0">
                          <a:solidFill>
                            <a:schemeClr val="tx1"/>
                          </a:solidFill>
                        </a:rPr>
                        <a:t>Functions/services</a:t>
                      </a:r>
                    </a:p>
                  </a:txBody>
                  <a:tcPr marL="82621" marR="82621" marT="41305" marB="41305"/>
                </a:tc>
                <a:tc>
                  <a:txBody>
                    <a:bodyPr/>
                    <a:lstStyle/>
                    <a:p>
                      <a:r>
                        <a:rPr lang="en-ZA" sz="2100" dirty="0">
                          <a:solidFill>
                            <a:schemeClr val="tx1"/>
                          </a:solidFill>
                        </a:rPr>
                        <a:t>Less specialised</a:t>
                      </a:r>
                    </a:p>
                  </a:txBody>
                  <a:tcPr marL="82621" marR="82621" marT="41305" marB="41305"/>
                </a:tc>
                <a:tc>
                  <a:txBody>
                    <a:bodyPr/>
                    <a:lstStyle/>
                    <a:p>
                      <a:r>
                        <a:rPr lang="en-ZA" sz="2100" dirty="0">
                          <a:solidFill>
                            <a:schemeClr val="tx1"/>
                          </a:solidFill>
                        </a:rPr>
                        <a:t>Highly specialised</a:t>
                      </a:r>
                    </a:p>
                  </a:txBody>
                  <a:tcPr marL="82621" marR="82621" marT="41305" marB="41305"/>
                </a:tc>
                <a:extLst>
                  <a:ext uri="{0D108BD9-81ED-4DB2-BD59-A6C34878D82A}">
                    <a16:rowId xmlns:a16="http://schemas.microsoft.com/office/drawing/2014/main" xmlns="" val="10002"/>
                  </a:ext>
                </a:extLst>
              </a:tr>
              <a:tr h="716032">
                <a:tc>
                  <a:txBody>
                    <a:bodyPr/>
                    <a:lstStyle/>
                    <a:p>
                      <a:r>
                        <a:rPr lang="en-ZA" sz="2100" dirty="0">
                          <a:solidFill>
                            <a:schemeClr val="tx1"/>
                          </a:solidFill>
                        </a:rPr>
                        <a:t>Threshold population</a:t>
                      </a:r>
                    </a:p>
                  </a:txBody>
                  <a:tcPr marL="82621" marR="82621" marT="41305" marB="41305"/>
                </a:tc>
                <a:tc>
                  <a:txBody>
                    <a:bodyPr/>
                    <a:lstStyle/>
                    <a:p>
                      <a:r>
                        <a:rPr lang="en-ZA" sz="2100" dirty="0">
                          <a:solidFill>
                            <a:schemeClr val="tx1"/>
                          </a:solidFill>
                        </a:rPr>
                        <a:t>Smaller number of people</a:t>
                      </a:r>
                    </a:p>
                  </a:txBody>
                  <a:tcPr marL="82621" marR="82621" marT="41305" marB="41305"/>
                </a:tc>
                <a:tc>
                  <a:txBody>
                    <a:bodyPr/>
                    <a:lstStyle/>
                    <a:p>
                      <a:r>
                        <a:rPr lang="en-ZA" sz="2100" dirty="0">
                          <a:solidFill>
                            <a:schemeClr val="tx1"/>
                          </a:solidFill>
                        </a:rPr>
                        <a:t>Larger number of people</a:t>
                      </a:r>
                    </a:p>
                  </a:txBody>
                  <a:tcPr marL="82621" marR="82621" marT="41305" marB="41305"/>
                </a:tc>
                <a:extLst>
                  <a:ext uri="{0D108BD9-81ED-4DB2-BD59-A6C34878D82A}">
                    <a16:rowId xmlns:a16="http://schemas.microsoft.com/office/drawing/2014/main" xmlns="" val="10003"/>
                  </a:ext>
                </a:extLst>
              </a:tr>
              <a:tr h="399332">
                <a:tc>
                  <a:txBody>
                    <a:bodyPr/>
                    <a:lstStyle/>
                    <a:p>
                      <a:r>
                        <a:rPr lang="en-ZA" sz="2100" dirty="0">
                          <a:solidFill>
                            <a:schemeClr val="tx1"/>
                          </a:solidFill>
                        </a:rPr>
                        <a:t>Range</a:t>
                      </a:r>
                    </a:p>
                  </a:txBody>
                  <a:tcPr marL="82621" marR="82621" marT="41305" marB="41305"/>
                </a:tc>
                <a:tc>
                  <a:txBody>
                    <a:bodyPr/>
                    <a:lstStyle/>
                    <a:p>
                      <a:r>
                        <a:rPr lang="en-ZA" sz="2100" dirty="0">
                          <a:solidFill>
                            <a:schemeClr val="tx1"/>
                          </a:solidFill>
                        </a:rPr>
                        <a:t>Small</a:t>
                      </a:r>
                    </a:p>
                  </a:txBody>
                  <a:tcPr marL="82621" marR="82621" marT="41305" marB="41305"/>
                </a:tc>
                <a:tc>
                  <a:txBody>
                    <a:bodyPr/>
                    <a:lstStyle/>
                    <a:p>
                      <a:r>
                        <a:rPr lang="en-ZA" sz="2100" dirty="0">
                          <a:solidFill>
                            <a:schemeClr val="tx1"/>
                          </a:solidFill>
                        </a:rPr>
                        <a:t>Large</a:t>
                      </a:r>
                    </a:p>
                  </a:txBody>
                  <a:tcPr marL="82621" marR="82621" marT="41305" marB="41305"/>
                </a:tc>
                <a:extLst>
                  <a:ext uri="{0D108BD9-81ED-4DB2-BD59-A6C34878D82A}">
                    <a16:rowId xmlns:a16="http://schemas.microsoft.com/office/drawing/2014/main" xmlns="" val="10004"/>
                  </a:ext>
                </a:extLst>
              </a:tr>
              <a:tr h="399332">
                <a:tc>
                  <a:txBody>
                    <a:bodyPr/>
                    <a:lstStyle/>
                    <a:p>
                      <a:r>
                        <a:rPr lang="en-ZA" sz="2100" dirty="0">
                          <a:solidFill>
                            <a:schemeClr val="tx1"/>
                          </a:solidFill>
                        </a:rPr>
                        <a:t>Sphere of influence</a:t>
                      </a:r>
                    </a:p>
                  </a:txBody>
                  <a:tcPr marL="82621" marR="82621" marT="41305" marB="41305"/>
                </a:tc>
                <a:tc>
                  <a:txBody>
                    <a:bodyPr/>
                    <a:lstStyle/>
                    <a:p>
                      <a:r>
                        <a:rPr lang="en-ZA" sz="2100" dirty="0">
                          <a:solidFill>
                            <a:schemeClr val="tx1"/>
                          </a:solidFill>
                        </a:rPr>
                        <a:t>Small</a:t>
                      </a:r>
                    </a:p>
                  </a:txBody>
                  <a:tcPr marL="82621" marR="82621" marT="41305" marB="41305"/>
                </a:tc>
                <a:tc>
                  <a:txBody>
                    <a:bodyPr/>
                    <a:lstStyle/>
                    <a:p>
                      <a:r>
                        <a:rPr lang="en-ZA" sz="2100" dirty="0">
                          <a:solidFill>
                            <a:schemeClr val="tx1"/>
                          </a:solidFill>
                        </a:rPr>
                        <a:t>Large</a:t>
                      </a:r>
                    </a:p>
                  </a:txBody>
                  <a:tcPr marL="82621" marR="82621" marT="41305" marB="41305"/>
                </a:tc>
                <a:extLst>
                  <a:ext uri="{0D108BD9-81ED-4DB2-BD59-A6C34878D82A}">
                    <a16:rowId xmlns:a16="http://schemas.microsoft.com/office/drawing/2014/main" xmlns="" val="10005"/>
                  </a:ext>
                </a:extLst>
              </a:tr>
              <a:tr h="399332">
                <a:tc>
                  <a:txBody>
                    <a:bodyPr/>
                    <a:lstStyle/>
                    <a:p>
                      <a:r>
                        <a:rPr lang="en-ZA" sz="2100" dirty="0">
                          <a:solidFill>
                            <a:schemeClr val="tx1"/>
                          </a:solidFill>
                        </a:rPr>
                        <a:t>Distance travelled</a:t>
                      </a:r>
                    </a:p>
                  </a:txBody>
                  <a:tcPr marL="82621" marR="82621" marT="41305" marB="41305"/>
                </a:tc>
                <a:tc>
                  <a:txBody>
                    <a:bodyPr/>
                    <a:lstStyle/>
                    <a:p>
                      <a:r>
                        <a:rPr lang="en-ZA" sz="2100" dirty="0">
                          <a:solidFill>
                            <a:schemeClr val="tx1"/>
                          </a:solidFill>
                        </a:rPr>
                        <a:t>Near</a:t>
                      </a:r>
                    </a:p>
                  </a:txBody>
                  <a:tcPr marL="82621" marR="82621" marT="41305" marB="41305"/>
                </a:tc>
                <a:tc>
                  <a:txBody>
                    <a:bodyPr/>
                    <a:lstStyle/>
                    <a:p>
                      <a:r>
                        <a:rPr lang="en-ZA" sz="2100" dirty="0">
                          <a:solidFill>
                            <a:schemeClr val="tx1"/>
                          </a:solidFill>
                        </a:rPr>
                        <a:t>Far</a:t>
                      </a:r>
                    </a:p>
                  </a:txBody>
                  <a:tcPr marL="82621" marR="82621" marT="41305" marB="41305"/>
                </a:tc>
                <a:extLst>
                  <a:ext uri="{0D108BD9-81ED-4DB2-BD59-A6C34878D82A}">
                    <a16:rowId xmlns:a16="http://schemas.microsoft.com/office/drawing/2014/main" xmlns="" val="10006"/>
                  </a:ext>
                </a:extLst>
              </a:tr>
              <a:tr h="716054">
                <a:tc>
                  <a:txBody>
                    <a:bodyPr/>
                    <a:lstStyle/>
                    <a:p>
                      <a:r>
                        <a:rPr lang="en-ZA" sz="2100" dirty="0">
                          <a:solidFill>
                            <a:schemeClr val="tx1"/>
                          </a:solidFill>
                        </a:rPr>
                        <a:t>Number of shops or services</a:t>
                      </a:r>
                    </a:p>
                  </a:txBody>
                  <a:tcPr marL="82621" marR="82621" marT="41305" marB="41305"/>
                </a:tc>
                <a:tc>
                  <a:txBody>
                    <a:bodyPr/>
                    <a:lstStyle/>
                    <a:p>
                      <a:r>
                        <a:rPr lang="en-ZA" sz="2100" dirty="0">
                          <a:solidFill>
                            <a:schemeClr val="tx1"/>
                          </a:solidFill>
                        </a:rPr>
                        <a:t>Many – needed on a regular basis</a:t>
                      </a:r>
                    </a:p>
                  </a:txBody>
                  <a:tcPr marL="82621" marR="82621" marT="41305" marB="41305"/>
                </a:tc>
                <a:tc>
                  <a:txBody>
                    <a:bodyPr/>
                    <a:lstStyle/>
                    <a:p>
                      <a:r>
                        <a:rPr lang="en-ZA" sz="2100" dirty="0">
                          <a:solidFill>
                            <a:schemeClr val="tx1"/>
                          </a:solidFill>
                        </a:rPr>
                        <a:t>Few – not needed very often</a:t>
                      </a:r>
                    </a:p>
                  </a:txBody>
                  <a:tcPr marL="82621" marR="82621" marT="41305" marB="41305"/>
                </a:tc>
                <a:extLst>
                  <a:ext uri="{0D108BD9-81ED-4DB2-BD59-A6C34878D82A}">
                    <a16:rowId xmlns:a16="http://schemas.microsoft.com/office/drawing/2014/main" xmlns="" val="10007"/>
                  </a:ext>
                </a:extLst>
              </a:tr>
              <a:tr h="1349497">
                <a:tc>
                  <a:txBody>
                    <a:bodyPr/>
                    <a:lstStyle/>
                    <a:p>
                      <a:r>
                        <a:rPr lang="en-ZA" sz="2100" dirty="0">
                          <a:solidFill>
                            <a:schemeClr val="tx1"/>
                          </a:solidFill>
                        </a:rPr>
                        <a:t>Examples</a:t>
                      </a:r>
                    </a:p>
                  </a:txBody>
                  <a:tcPr marL="82621" marR="82621" marT="41305" marB="41305"/>
                </a:tc>
                <a:tc>
                  <a:txBody>
                    <a:bodyPr/>
                    <a:lstStyle/>
                    <a:p>
                      <a:r>
                        <a:rPr lang="en-ZA" sz="2100" dirty="0">
                          <a:solidFill>
                            <a:schemeClr val="tx1"/>
                          </a:solidFill>
                        </a:rPr>
                        <a:t>Bread, milk, petrol station, bottle store, doctors, mechanics</a:t>
                      </a:r>
                    </a:p>
                  </a:txBody>
                  <a:tcPr marL="82621" marR="82621" marT="41305" marB="41305"/>
                </a:tc>
                <a:tc>
                  <a:txBody>
                    <a:bodyPr/>
                    <a:lstStyle/>
                    <a:p>
                      <a:r>
                        <a:rPr lang="en-ZA" sz="2100" dirty="0">
                          <a:solidFill>
                            <a:schemeClr val="tx1"/>
                          </a:solidFill>
                        </a:rPr>
                        <a:t>Lounge suites, cars, computer hardware, health spas, specialist doctors</a:t>
                      </a:r>
                    </a:p>
                  </a:txBody>
                  <a:tcPr marL="82621" marR="82621" marT="41305" marB="41305"/>
                </a:tc>
                <a:extLst>
                  <a:ext uri="{0D108BD9-81ED-4DB2-BD59-A6C34878D82A}">
                    <a16:rowId xmlns:a16="http://schemas.microsoft.com/office/drawing/2014/main" xmlns="" val="10008"/>
                  </a:ext>
                </a:extLst>
              </a:tr>
            </a:tbl>
          </a:graphicData>
        </a:graphic>
      </p:graphicFrame>
      <p:sp>
        <p:nvSpPr>
          <p:cNvPr id="3" name="TextBox 2">
            <a:extLst>
              <a:ext uri="{FF2B5EF4-FFF2-40B4-BE49-F238E27FC236}">
                <a16:creationId xmlns:a16="http://schemas.microsoft.com/office/drawing/2014/main" xmlns="" id="{3ACD7CA2-D942-4059-8A08-6859E584EF42}"/>
              </a:ext>
            </a:extLst>
          </p:cNvPr>
          <p:cNvSpPr txBox="1"/>
          <p:nvPr/>
        </p:nvSpPr>
        <p:spPr>
          <a:xfrm>
            <a:off x="1834315" y="196517"/>
            <a:ext cx="8523371" cy="481670"/>
          </a:xfrm>
          <a:prstGeom prst="rect">
            <a:avLst/>
          </a:prstGeom>
          <a:noFill/>
          <a:ln w="31750">
            <a:solidFill>
              <a:schemeClr val="accent6">
                <a:lumMod val="75000"/>
              </a:schemeClr>
            </a:solidFill>
          </a:ln>
        </p:spPr>
        <p:txBody>
          <a:bodyPr>
            <a:spAutoFit/>
          </a:bodyPr>
          <a:lstStyle/>
          <a:p>
            <a:pPr algn="ctr">
              <a:defRPr/>
            </a:pPr>
            <a:r>
              <a:rPr lang="en-ZA" sz="2530" b="1" dirty="0">
                <a:solidFill>
                  <a:schemeClr val="accent6">
                    <a:lumMod val="75000"/>
                  </a:schemeClr>
                </a:solidFill>
              </a:rPr>
              <a:t>LOWER- AND HIGHER FUNCTIONS AND SERVICES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dirty="0"/>
              <a:t>The Urban Hierarchy </a:t>
            </a:r>
          </a:p>
        </p:txBody>
      </p:sp>
      <p:sp>
        <p:nvSpPr>
          <p:cNvPr id="3" name="Content Placeholder 2"/>
          <p:cNvSpPr>
            <a:spLocks noGrp="1"/>
          </p:cNvSpPr>
          <p:nvPr>
            <p:ph idx="1"/>
          </p:nvPr>
        </p:nvSpPr>
        <p:spPr/>
        <p:txBody>
          <a:bodyPr>
            <a:normAutofit/>
          </a:bodyPr>
          <a:lstStyle/>
          <a:p>
            <a:pPr marL="0" indent="0">
              <a:buNone/>
            </a:pPr>
            <a:r>
              <a:rPr lang="en-ZA" dirty="0">
                <a:latin typeface="Arial Narrow" panose="020B0606020202030204" pitchFamily="34" charset="0"/>
              </a:rPr>
              <a:t>The position of a town in the hierarchy is determined by its function, not necessarily by its population size.</a:t>
            </a:r>
          </a:p>
          <a:p>
            <a:endParaRPr lang="en-ZA" dirty="0">
              <a:latin typeface="Arial Narrow" panose="020B0606020202030204" pitchFamily="34" charset="0"/>
            </a:endParaRPr>
          </a:p>
          <a:p>
            <a:r>
              <a:rPr lang="en-ZA" dirty="0">
                <a:latin typeface="Arial Narrow" panose="020B0606020202030204" pitchFamily="34" charset="0"/>
              </a:rPr>
              <a:t>In 1967 Professor RJ Davies (South Africa) developed EIGHT hierarchical categories based on the classification of the number and type of functions offered by an urban settlement.</a:t>
            </a:r>
          </a:p>
          <a:p>
            <a:pPr marL="0" indent="0">
              <a:buNone/>
            </a:pPr>
            <a:endParaRPr lang="en-ZA" dirty="0">
              <a:latin typeface="Arial Narrow" panose="020B0606020202030204" pitchFamily="34" charset="0"/>
            </a:endParaRPr>
          </a:p>
        </p:txBody>
      </p:sp>
    </p:spTree>
    <p:extLst>
      <p:ext uri="{BB962C8B-B14F-4D97-AF65-F5344CB8AC3E}">
        <p14:creationId xmlns:p14="http://schemas.microsoft.com/office/powerpoint/2010/main" val="1914203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a:extLst>
              <a:ext uri="{FF2B5EF4-FFF2-40B4-BE49-F238E27FC236}">
                <a16:creationId xmlns:a16="http://schemas.microsoft.com/office/drawing/2014/main" xmlns="" id="{7652CDD3-0A00-45D1-BC46-1A8AF954FE8F}"/>
              </a:ext>
            </a:extLst>
          </p:cNvPr>
          <p:cNvSpPr>
            <a:spLocks noChangeArrowheads="1"/>
          </p:cNvSpPr>
          <p:nvPr/>
        </p:nvSpPr>
        <p:spPr bwMode="auto">
          <a:xfrm>
            <a:off x="1280626" y="-149181"/>
            <a:ext cx="9630749" cy="7286894"/>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pic>
        <p:nvPicPr>
          <p:cNvPr id="29699" name="Picture 4">
            <a:extLst>
              <a:ext uri="{FF2B5EF4-FFF2-40B4-BE49-F238E27FC236}">
                <a16:creationId xmlns:a16="http://schemas.microsoft.com/office/drawing/2014/main" xmlns="" id="{6E6C51FD-2CE1-4C3D-A929-92E9B46207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3907" y="149181"/>
            <a:ext cx="8810256" cy="668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5">
            <a:extLst>
              <a:ext uri="{FF2B5EF4-FFF2-40B4-BE49-F238E27FC236}">
                <a16:creationId xmlns:a16="http://schemas.microsoft.com/office/drawing/2014/main" xmlns="" id="{7A6D1125-6952-4808-AF6F-04D45FE1ED77}"/>
              </a:ext>
            </a:extLst>
          </p:cNvPr>
          <p:cNvSpPr txBox="1">
            <a:spLocks noChangeArrowheads="1"/>
          </p:cNvSpPr>
          <p:nvPr/>
        </p:nvSpPr>
        <p:spPr bwMode="auto">
          <a:xfrm>
            <a:off x="6730018" y="1025617"/>
            <a:ext cx="585247" cy="365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ZA" altLang="en-US" sz="2892" b="1"/>
              <a:t>C</a:t>
            </a:r>
          </a:p>
          <a:p>
            <a:pPr algn="ctr" eaLnBrk="1" hangingPunct="1"/>
            <a:r>
              <a:rPr lang="en-ZA" altLang="en-US" sz="2892" b="1"/>
              <a:t>O</a:t>
            </a:r>
          </a:p>
          <a:p>
            <a:pPr algn="ctr" eaLnBrk="1" hangingPunct="1"/>
            <a:r>
              <a:rPr lang="en-ZA" altLang="en-US" sz="2892" b="1"/>
              <a:t>N</a:t>
            </a:r>
          </a:p>
          <a:p>
            <a:pPr algn="ctr" eaLnBrk="1" hangingPunct="1"/>
            <a:r>
              <a:rPr lang="en-ZA" altLang="en-US" sz="2892" b="1"/>
              <a:t>C</a:t>
            </a:r>
          </a:p>
          <a:p>
            <a:pPr algn="ctr" eaLnBrk="1" hangingPunct="1"/>
            <a:r>
              <a:rPr lang="en-ZA" altLang="en-US" sz="2892" b="1"/>
              <a:t>E</a:t>
            </a:r>
          </a:p>
          <a:p>
            <a:pPr algn="ctr" eaLnBrk="1" hangingPunct="1"/>
            <a:r>
              <a:rPr lang="en-ZA" altLang="en-US" sz="2892" b="1"/>
              <a:t>P</a:t>
            </a:r>
          </a:p>
          <a:p>
            <a:pPr algn="ctr" eaLnBrk="1" hangingPunct="1"/>
            <a:r>
              <a:rPr lang="en-ZA" altLang="en-US" sz="2892" b="1"/>
              <a:t>T</a:t>
            </a:r>
          </a:p>
          <a:p>
            <a:pPr algn="ctr" eaLnBrk="1" hangingPunct="1"/>
            <a:r>
              <a:rPr lang="en-ZA" altLang="en-US" sz="2892" b="1"/>
              <a:t>S</a:t>
            </a:r>
          </a:p>
        </p:txBody>
      </p:sp>
      <p:sp>
        <p:nvSpPr>
          <p:cNvPr id="29701" name="TextBox 6">
            <a:extLst>
              <a:ext uri="{FF2B5EF4-FFF2-40B4-BE49-F238E27FC236}">
                <a16:creationId xmlns:a16="http://schemas.microsoft.com/office/drawing/2014/main" xmlns="" id="{EAE5909B-E210-4AB9-9FDE-7280260D3C24}"/>
              </a:ext>
            </a:extLst>
          </p:cNvPr>
          <p:cNvSpPr txBox="1">
            <a:spLocks noChangeArrowheads="1"/>
          </p:cNvSpPr>
          <p:nvPr/>
        </p:nvSpPr>
        <p:spPr bwMode="auto">
          <a:xfrm>
            <a:off x="3958704" y="172131"/>
            <a:ext cx="4879924" cy="592919"/>
          </a:xfrm>
          <a:prstGeom prst="rect">
            <a:avLst/>
          </a:prstGeom>
          <a:noFill/>
          <a:ln w="349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ZA" altLang="en-US" sz="3253" b="1"/>
              <a:t>URBAN HIERARCHIES</a:t>
            </a:r>
          </a:p>
        </p:txBody>
      </p:sp>
      <p:sp>
        <p:nvSpPr>
          <p:cNvPr id="29702" name="TextBox 7">
            <a:extLst>
              <a:ext uri="{FF2B5EF4-FFF2-40B4-BE49-F238E27FC236}">
                <a16:creationId xmlns:a16="http://schemas.microsoft.com/office/drawing/2014/main" xmlns="" id="{C419D311-5090-4C7D-AC79-F5E28DC5CBDA}"/>
              </a:ext>
            </a:extLst>
          </p:cNvPr>
          <p:cNvSpPr txBox="1">
            <a:spLocks noChangeArrowheads="1"/>
          </p:cNvSpPr>
          <p:nvPr/>
        </p:nvSpPr>
        <p:spPr bwMode="auto">
          <a:xfrm>
            <a:off x="3819563" y="1021313"/>
            <a:ext cx="2921930" cy="184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ZA" altLang="en-US" sz="1626" b="1" dirty="0"/>
              <a:t>URBAN HIERARCHY</a:t>
            </a:r>
          </a:p>
          <a:p>
            <a:pPr eaLnBrk="1" hangingPunct="1"/>
            <a:r>
              <a:rPr lang="en-ZA" altLang="en-US" sz="1626" dirty="0"/>
              <a:t>The ranking of urban areas according to the criteria of size, number of functions and the degree of specialisation of the functions</a:t>
            </a:r>
          </a:p>
          <a:p>
            <a:pPr eaLnBrk="1" hangingPunct="1"/>
            <a:endParaRPr lang="en-ZA" altLang="en-US" sz="1626" dirty="0"/>
          </a:p>
        </p:txBody>
      </p:sp>
      <p:sp>
        <p:nvSpPr>
          <p:cNvPr id="29703" name="TextBox 8">
            <a:extLst>
              <a:ext uri="{FF2B5EF4-FFF2-40B4-BE49-F238E27FC236}">
                <a16:creationId xmlns:a16="http://schemas.microsoft.com/office/drawing/2014/main" xmlns="" id="{B169D944-5020-4ECB-B825-76ABF4783FF5}"/>
              </a:ext>
            </a:extLst>
          </p:cNvPr>
          <p:cNvSpPr txBox="1">
            <a:spLocks noChangeArrowheads="1"/>
          </p:cNvSpPr>
          <p:nvPr/>
        </p:nvSpPr>
        <p:spPr bwMode="auto">
          <a:xfrm>
            <a:off x="7652355" y="1115985"/>
            <a:ext cx="3122750" cy="109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ZA" altLang="en-US" sz="1626" b="1"/>
              <a:t>CENTRAL PLACE</a:t>
            </a:r>
          </a:p>
          <a:p>
            <a:pPr eaLnBrk="1" hangingPunct="1"/>
            <a:r>
              <a:rPr lang="en-ZA" altLang="en-US" sz="1626"/>
              <a:t>A town that supplies urban functions to the surrounding rural area</a:t>
            </a:r>
          </a:p>
        </p:txBody>
      </p:sp>
      <p:sp>
        <p:nvSpPr>
          <p:cNvPr id="29704" name="TextBox 9">
            <a:extLst>
              <a:ext uri="{FF2B5EF4-FFF2-40B4-BE49-F238E27FC236}">
                <a16:creationId xmlns:a16="http://schemas.microsoft.com/office/drawing/2014/main" xmlns="" id="{23071EC0-A40C-4846-A5BA-355B5A233060}"/>
              </a:ext>
            </a:extLst>
          </p:cNvPr>
          <p:cNvSpPr txBox="1">
            <a:spLocks noChangeArrowheads="1"/>
          </p:cNvSpPr>
          <p:nvPr/>
        </p:nvSpPr>
        <p:spPr bwMode="auto">
          <a:xfrm>
            <a:off x="7487397" y="3049594"/>
            <a:ext cx="3122749" cy="109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ZA" altLang="en-US" sz="1626" b="1"/>
              <a:t>THRESHOLD POPULATION</a:t>
            </a:r>
          </a:p>
          <a:p>
            <a:pPr eaLnBrk="1" hangingPunct="1"/>
            <a:r>
              <a:rPr lang="en-ZA" altLang="en-US" sz="1626"/>
              <a:t>The number of people a function must serve to be profitable</a:t>
            </a:r>
          </a:p>
        </p:txBody>
      </p:sp>
      <p:sp>
        <p:nvSpPr>
          <p:cNvPr id="29705" name="TextBox 10">
            <a:extLst>
              <a:ext uri="{FF2B5EF4-FFF2-40B4-BE49-F238E27FC236}">
                <a16:creationId xmlns:a16="http://schemas.microsoft.com/office/drawing/2014/main" xmlns="" id="{DCEA08CE-FD05-40E5-B53F-AFE415F46753}"/>
              </a:ext>
            </a:extLst>
          </p:cNvPr>
          <p:cNvSpPr txBox="1">
            <a:spLocks noChangeArrowheads="1"/>
          </p:cNvSpPr>
          <p:nvPr/>
        </p:nvSpPr>
        <p:spPr bwMode="auto">
          <a:xfrm>
            <a:off x="3947228" y="3076848"/>
            <a:ext cx="2701027" cy="84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ZA" altLang="en-US" sz="1626" b="1"/>
              <a:t>SPHERE OF INFLUENCE</a:t>
            </a:r>
          </a:p>
          <a:p>
            <a:pPr eaLnBrk="1" hangingPunct="1"/>
            <a:r>
              <a:rPr lang="en-ZA" altLang="en-US" sz="1626"/>
              <a:t>The area served by a central place</a:t>
            </a:r>
          </a:p>
        </p:txBody>
      </p:sp>
      <p:sp>
        <p:nvSpPr>
          <p:cNvPr id="29706" name="TextBox 11">
            <a:extLst>
              <a:ext uri="{FF2B5EF4-FFF2-40B4-BE49-F238E27FC236}">
                <a16:creationId xmlns:a16="http://schemas.microsoft.com/office/drawing/2014/main" xmlns="" id="{0DB71E3B-F0FC-418B-B72D-AF39C7541F54}"/>
              </a:ext>
            </a:extLst>
          </p:cNvPr>
          <p:cNvSpPr txBox="1">
            <a:spLocks noChangeArrowheads="1"/>
          </p:cNvSpPr>
          <p:nvPr/>
        </p:nvSpPr>
        <p:spPr bwMode="auto">
          <a:xfrm>
            <a:off x="5803378" y="5017629"/>
            <a:ext cx="2732585" cy="134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ZA" altLang="en-US" sz="1626" b="1"/>
              <a:t>RANGE OF GOODS</a:t>
            </a:r>
          </a:p>
          <a:p>
            <a:pPr eaLnBrk="1" hangingPunct="1"/>
            <a:r>
              <a:rPr lang="en-ZA" altLang="en-US" sz="1626"/>
              <a:t>The maximum distance that people are prepared to travel to obtain goods or a service</a:t>
            </a:r>
          </a:p>
        </p:txBody>
      </p:sp>
      <p:pic>
        <p:nvPicPr>
          <p:cNvPr id="29707" name="Picture 2">
            <a:extLst>
              <a:ext uri="{FF2B5EF4-FFF2-40B4-BE49-F238E27FC236}">
                <a16:creationId xmlns:a16="http://schemas.microsoft.com/office/drawing/2014/main" xmlns="" id="{FE384F1C-D336-4667-9CD4-5C9DAE92D9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0134" y="566600"/>
            <a:ext cx="2353897" cy="243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5">
            <a:extLst>
              <a:ext uri="{FF2B5EF4-FFF2-40B4-BE49-F238E27FC236}">
                <a16:creationId xmlns:a16="http://schemas.microsoft.com/office/drawing/2014/main" xmlns="" id="{DDEED7EC-AA76-406C-9CEA-72B19EDD4B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6364" y="4697752"/>
            <a:ext cx="4039349" cy="197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a:extLst>
              <a:ext uri="{FF2B5EF4-FFF2-40B4-BE49-F238E27FC236}">
                <a16:creationId xmlns:a16="http://schemas.microsoft.com/office/drawing/2014/main" xmlns="" id="{AFC4F200-ABC4-4687-B095-2DFD089353E9}"/>
              </a:ext>
            </a:extLst>
          </p:cNvPr>
          <p:cNvSpPr>
            <a:spLocks noChangeArrowheads="1"/>
          </p:cNvSpPr>
          <p:nvPr/>
        </p:nvSpPr>
        <p:spPr bwMode="auto">
          <a:xfrm>
            <a:off x="1280626" y="-149181"/>
            <a:ext cx="9630749" cy="7286894"/>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sp>
        <p:nvSpPr>
          <p:cNvPr id="3" name="TextBox 2">
            <a:extLst>
              <a:ext uri="{FF2B5EF4-FFF2-40B4-BE49-F238E27FC236}">
                <a16:creationId xmlns:a16="http://schemas.microsoft.com/office/drawing/2014/main" xmlns="" id="{A39203D3-5FDE-4E13-8E53-DB140B40A786}"/>
              </a:ext>
            </a:extLst>
          </p:cNvPr>
          <p:cNvSpPr txBox="1"/>
          <p:nvPr/>
        </p:nvSpPr>
        <p:spPr>
          <a:xfrm>
            <a:off x="1834315" y="196517"/>
            <a:ext cx="8523371" cy="481670"/>
          </a:xfrm>
          <a:prstGeom prst="rect">
            <a:avLst/>
          </a:prstGeom>
          <a:noFill/>
          <a:ln w="31750">
            <a:solidFill>
              <a:schemeClr val="accent6">
                <a:lumMod val="75000"/>
              </a:schemeClr>
            </a:solidFill>
          </a:ln>
        </p:spPr>
        <p:txBody>
          <a:bodyPr>
            <a:spAutoFit/>
          </a:bodyPr>
          <a:lstStyle/>
          <a:p>
            <a:pPr algn="ctr">
              <a:defRPr/>
            </a:pPr>
            <a:r>
              <a:rPr lang="en-ZA" sz="2530" b="1" dirty="0">
                <a:solidFill>
                  <a:schemeClr val="accent6">
                    <a:lumMod val="75000"/>
                  </a:schemeClr>
                </a:solidFill>
              </a:rPr>
              <a:t>LOWER- AND HIGHER ORDER CENTRES</a:t>
            </a:r>
          </a:p>
        </p:txBody>
      </p:sp>
      <p:pic>
        <p:nvPicPr>
          <p:cNvPr id="31748" name="Picture 1">
            <a:extLst>
              <a:ext uri="{FF2B5EF4-FFF2-40B4-BE49-F238E27FC236}">
                <a16:creationId xmlns:a16="http://schemas.microsoft.com/office/drawing/2014/main" xmlns="" id="{253C91B0-33A7-4569-91F1-F30AC441A4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0340" y="760247"/>
            <a:ext cx="6180950" cy="590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3">
            <a:extLst>
              <a:ext uri="{FF2B5EF4-FFF2-40B4-BE49-F238E27FC236}">
                <a16:creationId xmlns:a16="http://schemas.microsoft.com/office/drawing/2014/main" xmlns="" id="{CE1D00BA-ED4F-4E3D-80FC-ECF8E3A4EEDF}"/>
              </a:ext>
            </a:extLst>
          </p:cNvPr>
          <p:cNvSpPr txBox="1">
            <a:spLocks noChangeArrowheads="1"/>
          </p:cNvSpPr>
          <p:nvPr/>
        </p:nvSpPr>
        <p:spPr bwMode="auto">
          <a:xfrm>
            <a:off x="7623666" y="1803077"/>
            <a:ext cx="3058200" cy="29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ZA" altLang="en-US" sz="2078"/>
              <a:t>More lower order centres.</a:t>
            </a:r>
          </a:p>
          <a:p>
            <a:pPr>
              <a:buFont typeface="Arial" panose="020B0604020202020204" pitchFamily="34" charset="0"/>
              <a:buChar char="•"/>
            </a:pPr>
            <a:r>
              <a:rPr lang="en-ZA" altLang="en-US" sz="2078"/>
              <a:t>Few higher order centres</a:t>
            </a:r>
          </a:p>
          <a:p>
            <a:pPr>
              <a:buFont typeface="Arial" panose="020B0604020202020204" pitchFamily="34" charset="0"/>
              <a:buChar char="•"/>
            </a:pPr>
            <a:r>
              <a:rPr lang="en-ZA" altLang="en-US" sz="2078"/>
              <a:t>Position of settlement .determined by number of functions and not the size of the population.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a:latin typeface="Arial Narrow" panose="020B0606020202030204" pitchFamily="34" charset="0"/>
              </a:rPr>
              <a:t>The Factors of Site, Situation and Distribution of Rural Settlements</a:t>
            </a:r>
          </a:p>
        </p:txBody>
      </p:sp>
      <p:graphicFrame>
        <p:nvGraphicFramePr>
          <p:cNvPr id="7" name="Content Placeholder 6"/>
          <p:cNvGraphicFramePr>
            <a:graphicFrameLocks noGrp="1"/>
          </p:cNvGraphicFramePr>
          <p:nvPr>
            <p:ph idx="1"/>
          </p:nvPr>
        </p:nvGraphicFramePr>
        <p:xfrm>
          <a:off x="746759" y="1690688"/>
          <a:ext cx="10879183" cy="4627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64830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stretch>
            <a:fillRect/>
          </a:stretch>
        </p:blipFill>
        <p:spPr>
          <a:xfrm>
            <a:off x="504825" y="901337"/>
            <a:ext cx="5591175" cy="3775166"/>
          </a:xfrm>
          <a:prstGeom prst="rect">
            <a:avLst/>
          </a:prstGeom>
        </p:spPr>
      </p:pic>
      <p:sp>
        <p:nvSpPr>
          <p:cNvPr id="5" name="Rectangle 4"/>
          <p:cNvSpPr/>
          <p:nvPr/>
        </p:nvSpPr>
        <p:spPr>
          <a:xfrm>
            <a:off x="6096000" y="1020932"/>
            <a:ext cx="5498237" cy="5429179"/>
          </a:xfrm>
          <a:prstGeom prst="rect">
            <a:avLst/>
          </a:prstGeom>
        </p:spPr>
        <p:txBody>
          <a:bodyPr wrap="square">
            <a:spAutoFit/>
          </a:bodyPr>
          <a:lstStyle/>
          <a:p>
            <a:pPr marL="609600" marR="469900" indent="-607695" algn="just">
              <a:lnSpc>
                <a:spcPct val="120000"/>
              </a:lnSpc>
              <a:spcAft>
                <a:spcPts val="0"/>
              </a:spcAft>
              <a:tabLst>
                <a:tab pos="596900" algn="l"/>
              </a:tabLst>
            </a:pPr>
            <a:r>
              <a:rPr lang="en-ZA" dirty="0">
                <a:latin typeface="Arial" panose="020B0604020202020204" pitchFamily="34" charset="0"/>
                <a:ea typeface="Arial" panose="020B0604020202020204" pitchFamily="34" charset="0"/>
                <a:cs typeface="Times New Roman" panose="02020603050405020304" pitchFamily="18" charset="0"/>
              </a:rPr>
              <a:t>	</a:t>
            </a:r>
            <a:r>
              <a:rPr lang="en-ZA" dirty="0">
                <a:latin typeface="Arial Narrow" panose="020B0606020202030204" pitchFamily="34" charset="0"/>
                <a:ea typeface="Arial" panose="020B0604020202020204" pitchFamily="34" charset="0"/>
                <a:cs typeface="Times New Roman" panose="02020603050405020304" pitchFamily="18" charset="0"/>
              </a:rPr>
              <a:t>Refer to the TYPES OF SETTLEMENTS which shows two types of settlements (</a:t>
            </a:r>
            <a:r>
              <a:rPr lang="en-ZA" b="1" dirty="0">
                <a:latin typeface="Arial Narrow" panose="020B0606020202030204" pitchFamily="34" charset="0"/>
                <a:ea typeface="Arial" panose="020B0604020202020204" pitchFamily="34" charset="0"/>
                <a:cs typeface="Times New Roman" panose="02020603050405020304" pitchFamily="18" charset="0"/>
              </a:rPr>
              <a:t>A</a:t>
            </a:r>
            <a:r>
              <a:rPr lang="en-ZA" dirty="0">
                <a:latin typeface="Arial Narrow" panose="020B0606020202030204" pitchFamily="34" charset="0"/>
                <a:ea typeface="Arial" panose="020B0604020202020204" pitchFamily="34" charset="0"/>
                <a:cs typeface="Times New Roman" panose="02020603050405020304" pitchFamily="18" charset="0"/>
              </a:rPr>
              <a:t> and </a:t>
            </a:r>
            <a:r>
              <a:rPr lang="en-ZA" b="1" dirty="0">
                <a:latin typeface="Arial Narrow" panose="020B0606020202030204" pitchFamily="34" charset="0"/>
                <a:ea typeface="Arial" panose="020B0604020202020204" pitchFamily="34" charset="0"/>
                <a:cs typeface="Times New Roman" panose="02020603050405020304" pitchFamily="18" charset="0"/>
              </a:rPr>
              <a:t>B</a:t>
            </a:r>
            <a:r>
              <a:rPr lang="en-ZA" dirty="0">
                <a:latin typeface="Arial Narrow" panose="020B0606020202030204" pitchFamily="34" charset="0"/>
                <a:ea typeface="Arial" panose="020B0604020202020204" pitchFamily="34" charset="0"/>
                <a:cs typeface="Times New Roman" panose="02020603050405020304" pitchFamily="18" charset="0"/>
              </a:rPr>
              <a:t>). Match the settlement types </a:t>
            </a:r>
            <a:r>
              <a:rPr lang="en-ZA" b="1" dirty="0">
                <a:latin typeface="Arial Narrow" panose="020B0606020202030204" pitchFamily="34" charset="0"/>
                <a:ea typeface="Arial" panose="020B0604020202020204" pitchFamily="34" charset="0"/>
                <a:cs typeface="Times New Roman" panose="02020603050405020304" pitchFamily="18" charset="0"/>
              </a:rPr>
              <a:t>A</a:t>
            </a:r>
            <a:r>
              <a:rPr lang="en-ZA" dirty="0">
                <a:latin typeface="Arial Narrow" panose="020B0606020202030204" pitchFamily="34" charset="0"/>
                <a:ea typeface="Arial" panose="020B0604020202020204" pitchFamily="34" charset="0"/>
                <a:cs typeface="Times New Roman" panose="02020603050405020304" pitchFamily="18" charset="0"/>
              </a:rPr>
              <a:t> and </a:t>
            </a:r>
            <a:r>
              <a:rPr lang="en-ZA" b="1" dirty="0">
                <a:latin typeface="Arial Narrow" panose="020B0606020202030204" pitchFamily="34" charset="0"/>
                <a:ea typeface="Arial" panose="020B0604020202020204" pitchFamily="34" charset="0"/>
                <a:cs typeface="Times New Roman" panose="02020603050405020304" pitchFamily="18" charset="0"/>
              </a:rPr>
              <a:t>B</a:t>
            </a:r>
            <a:r>
              <a:rPr lang="en-ZA" dirty="0">
                <a:latin typeface="Arial Narrow" panose="020B0606020202030204" pitchFamily="34" charset="0"/>
                <a:ea typeface="Arial" panose="020B0604020202020204" pitchFamily="34" charset="0"/>
                <a:cs typeface="Times New Roman" panose="02020603050405020304" pitchFamily="18" charset="0"/>
              </a:rPr>
              <a:t> to the statements below.</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815"/>
              </a:lnSpc>
              <a:spcAft>
                <a:spcPts val="0"/>
              </a:spcAft>
            </a:pP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marL="609600">
              <a:lnSpc>
                <a:spcPct val="107000"/>
              </a:lnSpc>
              <a:spcAft>
                <a:spcPts val="0"/>
              </a:spcAft>
              <a:tabLst>
                <a:tab pos="1320800" algn="l"/>
              </a:tabLst>
            </a:pPr>
            <a:r>
              <a:rPr lang="en-ZA" dirty="0">
                <a:latin typeface="Arial Narrow" panose="020B0606020202030204" pitchFamily="34" charset="0"/>
                <a:ea typeface="Arial" panose="020B0604020202020204" pitchFamily="34" charset="0"/>
                <a:cs typeface="Times New Roman" panose="02020603050405020304" pitchFamily="18" charset="0"/>
              </a:rPr>
              <a:t>1.1.1</a:t>
            </a: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r>
              <a:rPr lang="en-ZA" dirty="0">
                <a:latin typeface="Arial Narrow" panose="020B0606020202030204" pitchFamily="34" charset="0"/>
                <a:ea typeface="Arial" panose="020B0604020202020204" pitchFamily="34" charset="0"/>
                <a:cs typeface="Times New Roman" panose="02020603050405020304" pitchFamily="18" charset="0"/>
              </a:rPr>
              <a:t>This type of settlement is unifunctional</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375"/>
              </a:lnSpc>
              <a:spcAft>
                <a:spcPts val="0"/>
              </a:spcAft>
            </a:pP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marL="609600">
              <a:lnSpc>
                <a:spcPct val="107000"/>
              </a:lnSpc>
              <a:spcAft>
                <a:spcPts val="0"/>
              </a:spcAft>
              <a:tabLst>
                <a:tab pos="1320800" algn="l"/>
              </a:tabLst>
            </a:pPr>
            <a:r>
              <a:rPr lang="en-ZA" dirty="0">
                <a:latin typeface="Arial Narrow" panose="020B0606020202030204" pitchFamily="34" charset="0"/>
                <a:ea typeface="Arial" panose="020B0604020202020204" pitchFamily="34" charset="0"/>
                <a:cs typeface="Times New Roman" panose="02020603050405020304" pitchFamily="18" charset="0"/>
              </a:rPr>
              <a:t>1.1.2</a:t>
            </a: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r>
              <a:rPr lang="en-ZA" dirty="0">
                <a:latin typeface="Arial Narrow" panose="020B0606020202030204" pitchFamily="34" charset="0"/>
                <a:ea typeface="Arial" panose="020B0604020202020204" pitchFamily="34" charset="0"/>
                <a:cs typeface="Times New Roman" panose="02020603050405020304" pitchFamily="18" charset="0"/>
              </a:rPr>
              <a:t>Associated with tertiary activities</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380"/>
              </a:lnSpc>
              <a:spcAft>
                <a:spcPts val="0"/>
              </a:spcAft>
            </a:pP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marL="609600">
              <a:lnSpc>
                <a:spcPct val="107000"/>
              </a:lnSpc>
              <a:spcAft>
                <a:spcPts val="0"/>
              </a:spcAft>
              <a:tabLst>
                <a:tab pos="1320800" algn="l"/>
              </a:tabLst>
            </a:pPr>
            <a:r>
              <a:rPr lang="en-ZA" dirty="0">
                <a:latin typeface="Arial Narrow" panose="020B0606020202030204" pitchFamily="34" charset="0"/>
                <a:ea typeface="Arial" panose="020B0604020202020204" pitchFamily="34" charset="0"/>
                <a:cs typeface="Times New Roman" panose="02020603050405020304" pitchFamily="18" charset="0"/>
              </a:rPr>
              <a:t>1.1.3</a:t>
            </a: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r>
              <a:rPr lang="en-ZA" dirty="0">
                <a:latin typeface="Arial Narrow" panose="020B0606020202030204" pitchFamily="34" charset="0"/>
                <a:ea typeface="Arial" panose="020B0604020202020204" pitchFamily="34" charset="0"/>
                <a:cs typeface="Times New Roman" panose="02020603050405020304" pitchFamily="18" charset="0"/>
              </a:rPr>
              <a:t>The smallest of all the settlement types</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380"/>
              </a:lnSpc>
              <a:spcAft>
                <a:spcPts val="0"/>
              </a:spcAft>
            </a:pP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marL="609600">
              <a:lnSpc>
                <a:spcPct val="107000"/>
              </a:lnSpc>
              <a:spcAft>
                <a:spcPts val="0"/>
              </a:spcAft>
              <a:tabLst>
                <a:tab pos="1320800" algn="l"/>
              </a:tabLst>
            </a:pPr>
            <a:r>
              <a:rPr lang="en-ZA" dirty="0">
                <a:latin typeface="Arial Narrow" panose="020B0606020202030204" pitchFamily="34" charset="0"/>
                <a:ea typeface="Arial" panose="020B0604020202020204" pitchFamily="34" charset="0"/>
                <a:cs typeface="Times New Roman" panose="02020603050405020304" pitchFamily="18" charset="0"/>
              </a:rPr>
              <a:t>1.1.4</a:t>
            </a: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r>
              <a:rPr lang="en-ZA" dirty="0">
                <a:latin typeface="Arial Narrow" panose="020B0606020202030204" pitchFamily="34" charset="0"/>
                <a:ea typeface="Arial" panose="020B0604020202020204" pitchFamily="34" charset="0"/>
                <a:cs typeface="Times New Roman" panose="02020603050405020304" pitchFamily="18" charset="0"/>
              </a:rPr>
              <a:t>These settlements are always nucleated</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380"/>
              </a:lnSpc>
              <a:spcAft>
                <a:spcPts val="0"/>
              </a:spcAft>
            </a:pP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marL="609600">
              <a:lnSpc>
                <a:spcPct val="107000"/>
              </a:lnSpc>
              <a:spcAft>
                <a:spcPts val="0"/>
              </a:spcAft>
              <a:tabLst>
                <a:tab pos="1320800" algn="l"/>
              </a:tabLst>
            </a:pPr>
            <a:r>
              <a:rPr lang="en-ZA" dirty="0">
                <a:latin typeface="Arial Narrow" panose="020B0606020202030204" pitchFamily="34" charset="0"/>
                <a:ea typeface="Arial" panose="020B0604020202020204" pitchFamily="34" charset="0"/>
                <a:cs typeface="Times New Roman" panose="02020603050405020304" pitchFamily="18" charset="0"/>
              </a:rPr>
              <a:t>1.1.5</a:t>
            </a: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r>
              <a:rPr lang="en-ZA" dirty="0">
                <a:latin typeface="Arial Narrow" panose="020B0606020202030204" pitchFamily="34" charset="0"/>
                <a:ea typeface="Arial" panose="020B0604020202020204" pitchFamily="34" charset="0"/>
                <a:cs typeface="Times New Roman" panose="02020603050405020304" pitchFamily="18" charset="0"/>
              </a:rPr>
              <a:t>This settlement has a dispersed pattern</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380"/>
              </a:lnSpc>
              <a:spcAft>
                <a:spcPts val="0"/>
              </a:spcAft>
            </a:pP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marL="609600">
              <a:lnSpc>
                <a:spcPct val="107000"/>
              </a:lnSpc>
              <a:spcAft>
                <a:spcPts val="0"/>
              </a:spcAft>
              <a:tabLst>
                <a:tab pos="1320800" algn="l"/>
              </a:tabLst>
            </a:pPr>
            <a:r>
              <a:rPr lang="en-ZA" dirty="0">
                <a:latin typeface="Arial Narrow" panose="020B0606020202030204" pitchFamily="34" charset="0"/>
                <a:ea typeface="Arial" panose="020B0604020202020204" pitchFamily="34" charset="0"/>
                <a:cs typeface="Times New Roman" panose="02020603050405020304" pitchFamily="18" charset="0"/>
              </a:rPr>
              <a:t>1.1.6</a:t>
            </a: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r>
              <a:rPr lang="en-ZA" dirty="0">
                <a:latin typeface="Arial Narrow" panose="020B0606020202030204" pitchFamily="34" charset="0"/>
                <a:ea typeface="Arial" panose="020B0604020202020204" pitchFamily="34" charset="0"/>
                <a:cs typeface="Times New Roman" panose="02020603050405020304" pitchFamily="18" charset="0"/>
              </a:rPr>
              <a:t>An overconcentration of activities</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370"/>
              </a:lnSpc>
              <a:spcAft>
                <a:spcPts val="0"/>
              </a:spcAft>
            </a:pP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marL="609600">
              <a:lnSpc>
                <a:spcPct val="107000"/>
              </a:lnSpc>
              <a:spcAft>
                <a:spcPts val="0"/>
              </a:spcAft>
              <a:tabLst>
                <a:tab pos="1320800" algn="l"/>
              </a:tabLst>
            </a:pPr>
            <a:r>
              <a:rPr lang="en-ZA" dirty="0">
                <a:latin typeface="Arial Narrow" panose="020B0606020202030204" pitchFamily="34" charset="0"/>
                <a:ea typeface="Arial" panose="020B0604020202020204" pitchFamily="34" charset="0"/>
                <a:cs typeface="Times New Roman" panose="02020603050405020304" pitchFamily="18" charset="0"/>
              </a:rPr>
              <a:t>1.1.7</a:t>
            </a: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r>
              <a:rPr lang="en-ZA" dirty="0">
                <a:latin typeface="Arial Narrow" panose="020B0606020202030204" pitchFamily="34" charset="0"/>
                <a:ea typeface="Arial" panose="020B0604020202020204" pitchFamily="34" charset="0"/>
                <a:cs typeface="Times New Roman" panose="02020603050405020304" pitchFamily="18" charset="0"/>
              </a:rPr>
              <a:t>A metropolis is an example of this type of 	settlement</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r>
              <a:rPr lang="en-ZA" dirty="0">
                <a:latin typeface="Arial Narrow" panose="020B0606020202030204" pitchFamily="34" charset="0"/>
                <a:ea typeface="Arial" panose="020B0604020202020204" pitchFamily="34" charset="0"/>
              </a:rPr>
              <a:t>           1.1.8   An example of a central place</a:t>
            </a:r>
            <a:endParaRPr lang="en-ZA" dirty="0">
              <a:latin typeface="Arial Narrow" panose="020B0606020202030204" pitchFamily="34" charset="0"/>
            </a:endParaRPr>
          </a:p>
        </p:txBody>
      </p:sp>
    </p:spTree>
    <p:extLst>
      <p:ext uri="{BB962C8B-B14F-4D97-AF65-F5344CB8AC3E}">
        <p14:creationId xmlns:p14="http://schemas.microsoft.com/office/powerpoint/2010/main" val="24664554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sz="1800" b="1" dirty="0"/>
              <a:t>ASSESSMENT 1 – UNDERSTANDING SETTLEMENT CLASSIFICATION AND URBAN SETTLEMENT HIERARCHY</a:t>
            </a:r>
          </a:p>
        </p:txBody>
      </p:sp>
      <p:pic>
        <p:nvPicPr>
          <p:cNvPr id="7" name="Content Placeholder 6"/>
          <p:cNvPicPr>
            <a:picLocks noGrp="1" noChangeAspect="1"/>
          </p:cNvPicPr>
          <p:nvPr>
            <p:ph idx="1"/>
          </p:nvPr>
        </p:nvPicPr>
        <p:blipFill>
          <a:blip r:embed="rId2"/>
          <a:stretch>
            <a:fillRect/>
          </a:stretch>
        </p:blipFill>
        <p:spPr>
          <a:xfrm>
            <a:off x="611777" y="1967161"/>
            <a:ext cx="4724400" cy="3571875"/>
          </a:xfrm>
          <a:prstGeom prst="rect">
            <a:avLst/>
          </a:prstGeom>
        </p:spPr>
      </p:pic>
      <p:sp>
        <p:nvSpPr>
          <p:cNvPr id="8" name="Rectangle 7"/>
          <p:cNvSpPr/>
          <p:nvPr/>
        </p:nvSpPr>
        <p:spPr>
          <a:xfrm>
            <a:off x="5085806" y="1536722"/>
            <a:ext cx="6840582" cy="3262496"/>
          </a:xfrm>
          <a:prstGeom prst="rect">
            <a:avLst/>
          </a:prstGeom>
        </p:spPr>
        <p:txBody>
          <a:bodyPr wrap="square">
            <a:spAutoFit/>
          </a:bodyPr>
          <a:lstStyle/>
          <a:p>
            <a:pPr marL="609600">
              <a:lnSpc>
                <a:spcPct val="107000"/>
              </a:lnSpc>
              <a:spcAft>
                <a:spcPts val="0"/>
              </a:spcAft>
              <a:tabLst>
                <a:tab pos="1320800" algn="l"/>
              </a:tabLst>
            </a:pPr>
            <a:r>
              <a:rPr lang="en-ZA" dirty="0">
                <a:latin typeface="Arial Narrow" panose="020B0606020202030204" pitchFamily="34" charset="0"/>
                <a:ea typeface="Arial" panose="020B0604020202020204" pitchFamily="34" charset="0"/>
                <a:cs typeface="Times New Roman" panose="02020603050405020304" pitchFamily="18" charset="0"/>
              </a:rPr>
              <a:t>1.3.1</a:t>
            </a: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r>
              <a:rPr lang="en-ZA" dirty="0">
                <a:latin typeface="Arial Narrow" panose="020B0606020202030204" pitchFamily="34" charset="0"/>
                <a:ea typeface="Arial" panose="020B0604020202020204" pitchFamily="34" charset="0"/>
                <a:cs typeface="Times New Roman" panose="02020603050405020304" pitchFamily="18" charset="0"/>
              </a:rPr>
              <a:t>Name the settlement type that will be found at </a:t>
            </a:r>
            <a:r>
              <a:rPr lang="en-ZA" b="1" dirty="0">
                <a:latin typeface="Arial Narrow" panose="020B0606020202030204" pitchFamily="34" charset="0"/>
                <a:ea typeface="Arial" panose="020B0604020202020204" pitchFamily="34" charset="0"/>
                <a:cs typeface="Times New Roman" panose="02020603050405020304" pitchFamily="18" charset="0"/>
              </a:rPr>
              <a:t>A</a:t>
            </a:r>
            <a:r>
              <a:rPr lang="en-ZA" dirty="0">
                <a:latin typeface="Arial Narrow" panose="020B0606020202030204" pitchFamily="34" charset="0"/>
                <a:ea typeface="Arial" panose="020B0604020202020204" pitchFamily="34" charset="0"/>
                <a:cs typeface="Times New Roman" panose="02020603050405020304" pitchFamily="18" charset="0"/>
              </a:rPr>
              <a:t>.</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25"/>
              </a:lnSpc>
              <a:spcAft>
                <a:spcPts val="0"/>
              </a:spcAft>
            </a:pP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marL="609600">
              <a:lnSpc>
                <a:spcPct val="107000"/>
              </a:lnSpc>
              <a:spcAft>
                <a:spcPts val="0"/>
              </a:spcAft>
              <a:tabLst>
                <a:tab pos="1320800" algn="l"/>
              </a:tabLst>
            </a:pPr>
            <a:r>
              <a:rPr lang="en-ZA" dirty="0">
                <a:latin typeface="Arial Narrow" panose="020B0606020202030204" pitchFamily="34" charset="0"/>
                <a:ea typeface="Arial" panose="020B0604020202020204" pitchFamily="34" charset="0"/>
                <a:cs typeface="Times New Roman" panose="02020603050405020304" pitchFamily="18" charset="0"/>
              </a:rPr>
              <a:t>1.3.2</a:t>
            </a: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r>
              <a:rPr lang="en-ZA" dirty="0">
                <a:latin typeface="Arial Narrow" panose="020B0606020202030204" pitchFamily="34" charset="0"/>
                <a:ea typeface="Arial" panose="020B0604020202020204" pitchFamily="34" charset="0"/>
                <a:cs typeface="Times New Roman" panose="02020603050405020304" pitchFamily="18" charset="0"/>
              </a:rPr>
              <a:t>Why will </a:t>
            </a:r>
            <a:r>
              <a:rPr lang="en-ZA" b="1" dirty="0">
                <a:latin typeface="Arial Narrow" panose="020B0606020202030204" pitchFamily="34" charset="0"/>
                <a:ea typeface="Arial" panose="020B0604020202020204" pitchFamily="34" charset="0"/>
                <a:cs typeface="Times New Roman" panose="02020603050405020304" pitchFamily="18" charset="0"/>
              </a:rPr>
              <a:t>B</a:t>
            </a:r>
            <a:r>
              <a:rPr lang="en-ZA" dirty="0">
                <a:latin typeface="Arial Narrow" panose="020B0606020202030204" pitchFamily="34" charset="0"/>
                <a:ea typeface="Arial" panose="020B0604020202020204" pitchFamily="34" charset="0"/>
                <a:cs typeface="Times New Roman" panose="02020603050405020304" pitchFamily="18" charset="0"/>
              </a:rPr>
              <a:t> have a larger sphere of influence?</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45"/>
              </a:lnSpc>
              <a:spcAft>
                <a:spcPts val="0"/>
              </a:spcAft>
            </a:pP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marL="609600">
              <a:lnSpc>
                <a:spcPct val="107000"/>
              </a:lnSpc>
              <a:spcAft>
                <a:spcPts val="0"/>
              </a:spcAft>
              <a:tabLst>
                <a:tab pos="1320800" algn="l"/>
              </a:tabLst>
            </a:pPr>
            <a:r>
              <a:rPr lang="en-ZA" dirty="0">
                <a:latin typeface="Arial Narrow" panose="020B0606020202030204" pitchFamily="34" charset="0"/>
                <a:ea typeface="Arial" panose="020B0604020202020204" pitchFamily="34" charset="0"/>
                <a:cs typeface="Times New Roman" panose="02020603050405020304" pitchFamily="18" charset="0"/>
              </a:rPr>
              <a:t>1.3.3</a:t>
            </a: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r>
              <a:rPr lang="en-ZA" dirty="0">
                <a:latin typeface="Arial Narrow" panose="020B0606020202030204" pitchFamily="34" charset="0"/>
                <a:ea typeface="Arial" panose="020B0604020202020204" pitchFamily="34" charset="0"/>
                <a:cs typeface="Times New Roman" panose="02020603050405020304" pitchFamily="18" charset="0"/>
              </a:rPr>
              <a:t>Which is the smallest settlement on the hierarchy?</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30"/>
              </a:lnSpc>
              <a:spcAft>
                <a:spcPts val="0"/>
              </a:spcAft>
            </a:pP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marL="609600">
              <a:lnSpc>
                <a:spcPct val="107000"/>
              </a:lnSpc>
              <a:spcAft>
                <a:spcPts val="0"/>
              </a:spcAft>
              <a:tabLst>
                <a:tab pos="1320800" algn="l"/>
              </a:tabLst>
            </a:pPr>
            <a:r>
              <a:rPr lang="en-ZA" dirty="0">
                <a:latin typeface="Arial Narrow" panose="020B0606020202030204" pitchFamily="34" charset="0"/>
                <a:ea typeface="Arial" panose="020B0604020202020204" pitchFamily="34" charset="0"/>
                <a:cs typeface="Times New Roman" panose="02020603050405020304" pitchFamily="18" charset="0"/>
              </a:rPr>
              <a:t>1.3.4</a:t>
            </a: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r>
              <a:rPr lang="en-ZA" dirty="0">
                <a:latin typeface="Arial Narrow" panose="020B0606020202030204" pitchFamily="34" charset="0"/>
                <a:ea typeface="Arial" panose="020B0604020202020204" pitchFamily="34" charset="0"/>
                <a:cs typeface="Times New Roman" panose="02020603050405020304" pitchFamily="18" charset="0"/>
              </a:rPr>
              <a:t>Will the town or the city have a higher threshold population?</a:t>
            </a:r>
          </a:p>
          <a:p>
            <a:pPr marL="609600">
              <a:lnSpc>
                <a:spcPct val="107000"/>
              </a:lnSpc>
              <a:spcAft>
                <a:spcPts val="0"/>
              </a:spcAft>
              <a:tabLst>
                <a:tab pos="1320800" algn="l"/>
              </a:tabLst>
            </a:pP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45"/>
              </a:lnSpc>
              <a:spcAft>
                <a:spcPts val="0"/>
              </a:spcAft>
            </a:pPr>
            <a:r>
              <a:rPr lang="en-ZA" dirty="0">
                <a:latin typeface="Arial Narrow" panose="020B0606020202030204" pitchFamily="34" charset="0"/>
                <a:ea typeface="Arial" panose="020B0604020202020204" pitchFamily="34" charset="0"/>
                <a:cs typeface="Times New Roman" panose="02020603050405020304" pitchFamily="18" charset="0"/>
              </a:rPr>
              <a:t>            1.3.6   Give a reason for the conurbation having a large sphere of</a:t>
            </a:r>
          </a:p>
          <a:p>
            <a:pPr>
              <a:lnSpc>
                <a:spcPts val="1045"/>
              </a:lnSpc>
              <a:spcAft>
                <a:spcPts val="0"/>
              </a:spcAft>
            </a:pPr>
            <a:endParaRPr lang="en-ZA" dirty="0">
              <a:latin typeface="Arial Narrow" panose="020B0606020202030204" pitchFamily="34" charset="0"/>
              <a:ea typeface="Arial" panose="020B0604020202020204" pitchFamily="34" charset="0"/>
              <a:cs typeface="Times New Roman" panose="02020603050405020304" pitchFamily="18" charset="0"/>
            </a:endParaRPr>
          </a:p>
          <a:p>
            <a:pPr>
              <a:lnSpc>
                <a:spcPts val="1045"/>
              </a:lnSpc>
              <a:spcAft>
                <a:spcPts val="0"/>
              </a:spcAft>
            </a:pPr>
            <a:r>
              <a:rPr lang="en-ZA" dirty="0">
                <a:latin typeface="Arial Narrow" panose="020B0606020202030204" pitchFamily="34" charset="0"/>
                <a:ea typeface="Arial" panose="020B0604020202020204" pitchFamily="34" charset="0"/>
                <a:cs typeface="Times New Roman" panose="02020603050405020304" pitchFamily="18" charset="0"/>
              </a:rPr>
              <a:t>	      influence.</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605"/>
              </a:lnSpc>
              <a:spcAft>
                <a:spcPts val="0"/>
              </a:spcAft>
            </a:pP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marL="609600">
              <a:lnSpc>
                <a:spcPct val="107000"/>
              </a:lnSpc>
              <a:spcAft>
                <a:spcPts val="0"/>
              </a:spcAft>
              <a:tabLst>
                <a:tab pos="1320800" algn="l"/>
              </a:tabLst>
            </a:pPr>
            <a:r>
              <a:rPr lang="en-ZA" dirty="0">
                <a:latin typeface="Arial Narrow" panose="020B0606020202030204" pitchFamily="34" charset="0"/>
                <a:ea typeface="Arial" panose="020B0604020202020204" pitchFamily="34" charset="0"/>
                <a:cs typeface="Times New Roman" panose="02020603050405020304" pitchFamily="18" charset="0"/>
              </a:rPr>
              <a:t>1.3.7</a:t>
            </a:r>
            <a:r>
              <a:rPr lang="en-ZA" sz="1200" dirty="0">
                <a:latin typeface="Arial Narrow" panose="020B0606020202030204" pitchFamily="34" charset="0"/>
                <a:ea typeface="Arial" panose="020B0604020202020204" pitchFamily="34" charset="0"/>
                <a:cs typeface="Arial" panose="020B0604020202020204" pitchFamily="34" charset="0"/>
              </a:rPr>
              <a:t>     </a:t>
            </a:r>
            <a:r>
              <a:rPr lang="en-ZA" dirty="0">
                <a:latin typeface="Arial Narrow" panose="020B0606020202030204" pitchFamily="34" charset="0"/>
                <a:ea typeface="Arial" panose="020B0604020202020204" pitchFamily="34" charset="0"/>
                <a:cs typeface="Times New Roman" panose="02020603050405020304" pitchFamily="18" charset="0"/>
              </a:rPr>
              <a:t>Will settlement </a:t>
            </a:r>
            <a:r>
              <a:rPr lang="en-ZA" b="1" dirty="0">
                <a:latin typeface="Arial Narrow" panose="020B0606020202030204" pitchFamily="34" charset="0"/>
                <a:ea typeface="Arial" panose="020B0604020202020204" pitchFamily="34" charset="0"/>
                <a:cs typeface="Times New Roman" panose="02020603050405020304" pitchFamily="18" charset="0"/>
              </a:rPr>
              <a:t>A</a:t>
            </a:r>
            <a:r>
              <a:rPr lang="en-ZA" dirty="0">
                <a:latin typeface="Arial Narrow" panose="020B0606020202030204" pitchFamily="34" charset="0"/>
                <a:ea typeface="Arial" panose="020B0604020202020204" pitchFamily="34" charset="0"/>
                <a:cs typeface="Times New Roman" panose="02020603050405020304" pitchFamily="18" charset="0"/>
              </a:rPr>
              <a:t> or </a:t>
            </a:r>
            <a:r>
              <a:rPr lang="en-ZA" b="1" dirty="0">
                <a:latin typeface="Arial Narrow" panose="020B0606020202030204" pitchFamily="34" charset="0"/>
                <a:ea typeface="Arial" panose="020B0604020202020204" pitchFamily="34" charset="0"/>
                <a:cs typeface="Times New Roman" panose="02020603050405020304" pitchFamily="18" charset="0"/>
              </a:rPr>
              <a:t>B</a:t>
            </a:r>
            <a:r>
              <a:rPr lang="en-ZA" dirty="0">
                <a:latin typeface="Arial Narrow" panose="020B0606020202030204" pitchFamily="34" charset="0"/>
                <a:ea typeface="Arial" panose="020B0604020202020204" pitchFamily="34" charset="0"/>
                <a:cs typeface="Times New Roman" panose="02020603050405020304" pitchFamily="18" charset="0"/>
              </a:rPr>
              <a:t> have more high-order functions?</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ts val="1060"/>
              </a:lnSpc>
              <a:spcAft>
                <a:spcPts val="0"/>
              </a:spcAft>
            </a:pPr>
            <a:r>
              <a:rPr lang="en-ZA" sz="1200" dirty="0">
                <a:effectLst/>
                <a:latin typeface="Arial Narrow" panose="020B0606020202030204" pitchFamily="34" charset="0"/>
                <a:ea typeface="Times New Roman" panose="02020603050405020304" pitchFamily="18" charset="0"/>
                <a:cs typeface="Arial" panose="020B0604020202020204" pitchFamily="34" charset="0"/>
              </a:rPr>
              <a:t> </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p>
            <a:pPr marL="609600">
              <a:lnSpc>
                <a:spcPct val="107000"/>
              </a:lnSpc>
              <a:spcAft>
                <a:spcPts val="0"/>
              </a:spcAft>
              <a:tabLst>
                <a:tab pos="1320800" algn="l"/>
                <a:tab pos="5499100" algn="l"/>
                <a:tab pos="6146800" algn="l"/>
              </a:tabLst>
            </a:pPr>
            <a:r>
              <a:rPr lang="en-ZA" dirty="0">
                <a:latin typeface="Arial Narrow" panose="020B0606020202030204" pitchFamily="34" charset="0"/>
                <a:ea typeface="Arial" panose="020B0604020202020204" pitchFamily="34" charset="0"/>
                <a:cs typeface="Times New Roman" panose="02020603050405020304" pitchFamily="18" charset="0"/>
              </a:rPr>
              <a:t>1.3.8    Which urban settlement offers the fewest services?</a:t>
            </a:r>
            <a:r>
              <a:rPr lang="en-ZA" sz="12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145"/>
              </a:lnSpc>
              <a:spcAft>
                <a:spcPts val="0"/>
              </a:spcAft>
            </a:pPr>
            <a:r>
              <a:rPr lang="en-ZA" sz="1200" dirty="0">
                <a:effectLst/>
                <a:latin typeface="Times New Roman" panose="02020603050405020304" pitchFamily="18" charset="0"/>
                <a:ea typeface="Times New Roman" panose="02020603050405020304" pitchFamily="18" charset="0"/>
                <a:cs typeface="Arial" panose="020B0604020202020204" pitchFamily="34" charset="0"/>
              </a:rPr>
              <a:t> </a:t>
            </a:r>
            <a:endParaRPr lang="en-ZA"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04729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ZA" sz="2000" b="1" dirty="0"/>
              <a:t>ASSESSMENT 4 – UNDERSTANDING URBAN SETTLEMENT HIERARCHY CONCEPTS</a:t>
            </a:r>
            <a:endParaRPr lang="en-ZA" sz="2000" dirty="0"/>
          </a:p>
        </p:txBody>
      </p:sp>
      <p:pic>
        <p:nvPicPr>
          <p:cNvPr id="4" name="Content Placeholder 3"/>
          <p:cNvPicPr>
            <a:picLocks noGrp="1" noChangeAspect="1"/>
          </p:cNvPicPr>
          <p:nvPr>
            <p:ph idx="1"/>
          </p:nvPr>
        </p:nvPicPr>
        <p:blipFill>
          <a:blip r:embed="rId2"/>
          <a:stretch>
            <a:fillRect/>
          </a:stretch>
        </p:blipFill>
        <p:spPr>
          <a:xfrm>
            <a:off x="627291" y="1924050"/>
            <a:ext cx="4667250" cy="30099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775140031"/>
              </p:ext>
            </p:extLst>
          </p:nvPr>
        </p:nvGraphicFramePr>
        <p:xfrm>
          <a:off x="5294541" y="1921578"/>
          <a:ext cx="6488155" cy="3888271"/>
        </p:xfrm>
        <a:graphic>
          <a:graphicData uri="http://schemas.openxmlformats.org/drawingml/2006/table">
            <a:tbl>
              <a:tblPr/>
              <a:tblGrid>
                <a:gridCol w="604218">
                  <a:extLst>
                    <a:ext uri="{9D8B030D-6E8A-4147-A177-3AD203B41FA5}">
                      <a16:colId xmlns:a16="http://schemas.microsoft.com/office/drawing/2014/main" xmlns="" val="1424638011"/>
                    </a:ext>
                  </a:extLst>
                </a:gridCol>
                <a:gridCol w="4488480">
                  <a:extLst>
                    <a:ext uri="{9D8B030D-6E8A-4147-A177-3AD203B41FA5}">
                      <a16:colId xmlns:a16="http://schemas.microsoft.com/office/drawing/2014/main" xmlns="" val="2111742610"/>
                    </a:ext>
                  </a:extLst>
                </a:gridCol>
                <a:gridCol w="1035803">
                  <a:extLst>
                    <a:ext uri="{9D8B030D-6E8A-4147-A177-3AD203B41FA5}">
                      <a16:colId xmlns:a16="http://schemas.microsoft.com/office/drawing/2014/main" xmlns="" val="32706137"/>
                    </a:ext>
                  </a:extLst>
                </a:gridCol>
                <a:gridCol w="359654">
                  <a:extLst>
                    <a:ext uri="{9D8B030D-6E8A-4147-A177-3AD203B41FA5}">
                      <a16:colId xmlns:a16="http://schemas.microsoft.com/office/drawing/2014/main" xmlns="" val="245974818"/>
                    </a:ext>
                  </a:extLst>
                </a:gridCol>
              </a:tblGrid>
              <a:tr h="285326">
                <a:tc>
                  <a:txBody>
                    <a:bodyPr/>
                    <a:lstStyle/>
                    <a:p>
                      <a:pPr marR="114300" algn="r">
                        <a:lnSpc>
                          <a:spcPct val="107000"/>
                        </a:lnSpc>
                        <a:spcAft>
                          <a:spcPts val="0"/>
                        </a:spcAft>
                      </a:pPr>
                      <a:r>
                        <a:rPr lang="en-ZA" sz="1800" dirty="0">
                          <a:effectLst/>
                          <a:latin typeface="Arial Narrow" panose="020B0606020202030204" pitchFamily="34" charset="0"/>
                          <a:ea typeface="Arial" panose="020B0604020202020204" pitchFamily="34" charset="0"/>
                          <a:cs typeface="Times New Roman" panose="02020603050405020304" pitchFamily="18" charset="0"/>
                        </a:rPr>
                        <a:t>1.4.1</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190500">
                        <a:lnSpc>
                          <a:spcPct val="107000"/>
                        </a:lnSpc>
                        <a:spcAft>
                          <a:spcPts val="0"/>
                        </a:spcAft>
                      </a:pPr>
                      <a:r>
                        <a:rPr lang="en-ZA" sz="1800" dirty="0">
                          <a:effectLst/>
                          <a:latin typeface="Arial Narrow" panose="020B0606020202030204" pitchFamily="34" charset="0"/>
                          <a:ea typeface="Arial" panose="020B0604020202020204" pitchFamily="34" charset="0"/>
                          <a:cs typeface="Times New Roman" panose="02020603050405020304" pitchFamily="18" charset="0"/>
                        </a:rPr>
                        <a:t>Define the terms </a:t>
                      </a:r>
                      <a:r>
                        <a:rPr lang="en-ZA" sz="1800" i="1" dirty="0">
                          <a:effectLst/>
                          <a:latin typeface="Arial Narrow" panose="020B0606020202030204" pitchFamily="34" charset="0"/>
                          <a:ea typeface="Arial" panose="020B0604020202020204" pitchFamily="34" charset="0"/>
                          <a:cs typeface="Times New Roman" panose="02020603050405020304" pitchFamily="18" charset="0"/>
                        </a:rPr>
                        <a:t>sphere of influence</a:t>
                      </a:r>
                      <a:r>
                        <a:rPr lang="en-ZA" sz="1800" dirty="0">
                          <a:effectLst/>
                          <a:latin typeface="Arial Narrow" panose="020B0606020202030204" pitchFamily="34" charset="0"/>
                          <a:ea typeface="Arial" panose="020B0604020202020204" pitchFamily="34" charset="0"/>
                          <a:cs typeface="Times New Roman" panose="02020603050405020304" pitchFamily="18" charset="0"/>
                        </a:rPr>
                        <a:t> and </a:t>
                      </a:r>
                      <a:r>
                        <a:rPr lang="en-ZA" sz="1800" i="1" dirty="0">
                          <a:effectLst/>
                          <a:latin typeface="Arial Narrow" panose="020B0606020202030204" pitchFamily="34" charset="0"/>
                          <a:ea typeface="Arial" panose="020B0604020202020204" pitchFamily="34" charset="0"/>
                          <a:cs typeface="Times New Roman" panose="02020603050405020304" pitchFamily="18" charset="0"/>
                        </a:rPr>
                        <a:t>range.</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304800">
                        <a:lnSpc>
                          <a:spcPct val="107000"/>
                        </a:lnSpc>
                        <a:spcAft>
                          <a:spcPts val="0"/>
                        </a:spcAft>
                      </a:pPr>
                      <a:r>
                        <a:rPr lang="en-ZA" sz="1800">
                          <a:effectLst/>
                          <a:latin typeface="Arial Narrow" panose="020B0606020202030204" pitchFamily="34" charset="0"/>
                          <a:ea typeface="Arial" panose="020B0604020202020204" pitchFamily="34" charset="0"/>
                          <a:cs typeface="Times New Roman" panose="02020603050405020304" pitchFamily="18" charset="0"/>
                        </a:rPr>
                        <a:t>(2 x 1)</a:t>
                      </a:r>
                      <a:endParaRPr lang="en-ZA" sz="16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algn="r">
                        <a:lnSpc>
                          <a:spcPct val="107000"/>
                        </a:lnSpc>
                        <a:spcAft>
                          <a:spcPts val="0"/>
                        </a:spcAft>
                      </a:pPr>
                      <a:r>
                        <a:rPr lang="en-ZA" sz="1800">
                          <a:effectLst/>
                          <a:latin typeface="Arial Narrow" panose="020B0606020202030204" pitchFamily="34" charset="0"/>
                          <a:ea typeface="Arial" panose="020B0604020202020204" pitchFamily="34" charset="0"/>
                          <a:cs typeface="Times New Roman" panose="02020603050405020304" pitchFamily="18" charset="0"/>
                        </a:rPr>
                        <a:t>(2)</a:t>
                      </a:r>
                      <a:endParaRPr lang="en-ZA" sz="16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xmlns="" val="3196156041"/>
                  </a:ext>
                </a:extLst>
              </a:tr>
              <a:tr h="499320">
                <a:tc>
                  <a:txBody>
                    <a:bodyPr/>
                    <a:lstStyle/>
                    <a:p>
                      <a:pPr marR="114300" algn="r">
                        <a:lnSpc>
                          <a:spcPct val="107000"/>
                        </a:lnSpc>
                        <a:spcAft>
                          <a:spcPts val="0"/>
                        </a:spcAft>
                      </a:pPr>
                      <a:r>
                        <a:rPr lang="en-ZA" sz="1800">
                          <a:effectLst/>
                          <a:latin typeface="Arial Narrow" panose="020B0606020202030204" pitchFamily="34" charset="0"/>
                          <a:ea typeface="Arial" panose="020B0604020202020204" pitchFamily="34" charset="0"/>
                          <a:cs typeface="Times New Roman" panose="02020603050405020304" pitchFamily="18" charset="0"/>
                        </a:rPr>
                        <a:t>1.4.2</a:t>
                      </a:r>
                      <a:endParaRPr lang="en-ZA" sz="16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190500">
                        <a:lnSpc>
                          <a:spcPct val="107000"/>
                        </a:lnSpc>
                        <a:spcAft>
                          <a:spcPts val="0"/>
                        </a:spcAft>
                      </a:pPr>
                      <a:r>
                        <a:rPr lang="en-ZA" sz="1800" dirty="0">
                          <a:effectLst/>
                          <a:latin typeface="Arial Narrow" panose="020B0606020202030204" pitchFamily="34" charset="0"/>
                          <a:ea typeface="Arial" panose="020B0604020202020204" pitchFamily="34" charset="0"/>
                          <a:cs typeface="Times New Roman" panose="02020603050405020304" pitchFamily="18" charset="0"/>
                        </a:rPr>
                        <a:t>Which product, food or cars, has a larger range?</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304800">
                        <a:lnSpc>
                          <a:spcPct val="107000"/>
                        </a:lnSpc>
                        <a:spcAft>
                          <a:spcPts val="0"/>
                        </a:spcAft>
                      </a:pPr>
                      <a:r>
                        <a:rPr lang="en-ZA" sz="1800">
                          <a:effectLst/>
                          <a:latin typeface="Arial Narrow" panose="020B0606020202030204" pitchFamily="34" charset="0"/>
                          <a:ea typeface="Arial" panose="020B0604020202020204" pitchFamily="34" charset="0"/>
                          <a:cs typeface="Times New Roman" panose="02020603050405020304" pitchFamily="18" charset="0"/>
                        </a:rPr>
                        <a:t>(1 x 1)</a:t>
                      </a:r>
                      <a:endParaRPr lang="en-ZA" sz="16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algn="r">
                        <a:lnSpc>
                          <a:spcPct val="107000"/>
                        </a:lnSpc>
                        <a:spcAft>
                          <a:spcPts val="0"/>
                        </a:spcAft>
                      </a:pPr>
                      <a:r>
                        <a:rPr lang="en-ZA" sz="1800">
                          <a:effectLst/>
                          <a:latin typeface="Arial Narrow" panose="020B0606020202030204" pitchFamily="34" charset="0"/>
                          <a:ea typeface="Arial" panose="020B0604020202020204" pitchFamily="34" charset="0"/>
                          <a:cs typeface="Times New Roman" panose="02020603050405020304" pitchFamily="18" charset="0"/>
                        </a:rPr>
                        <a:t>(1)</a:t>
                      </a:r>
                      <a:endParaRPr lang="en-ZA" sz="16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xmlns="" val="4225638627"/>
                  </a:ext>
                </a:extLst>
              </a:tr>
              <a:tr h="496611">
                <a:tc>
                  <a:txBody>
                    <a:bodyPr/>
                    <a:lstStyle/>
                    <a:p>
                      <a:pPr marR="114300" algn="r">
                        <a:lnSpc>
                          <a:spcPct val="107000"/>
                        </a:lnSpc>
                        <a:spcAft>
                          <a:spcPts val="0"/>
                        </a:spcAft>
                      </a:pPr>
                      <a:r>
                        <a:rPr lang="en-ZA" sz="1800" dirty="0">
                          <a:effectLst/>
                          <a:latin typeface="Arial Narrow" panose="020B0606020202030204" pitchFamily="34" charset="0"/>
                          <a:ea typeface="Arial" panose="020B0604020202020204" pitchFamily="34" charset="0"/>
                          <a:cs typeface="Times New Roman" panose="02020603050405020304" pitchFamily="18" charset="0"/>
                        </a:rPr>
                        <a:t>1.4.3</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190500">
                        <a:lnSpc>
                          <a:spcPct val="107000"/>
                        </a:lnSpc>
                        <a:spcAft>
                          <a:spcPts val="0"/>
                        </a:spcAft>
                      </a:pPr>
                      <a:r>
                        <a:rPr lang="en-ZA" sz="1800" dirty="0">
                          <a:effectLst/>
                          <a:latin typeface="Arial Narrow" panose="020B0606020202030204" pitchFamily="34" charset="0"/>
                          <a:ea typeface="Arial" panose="020B0604020202020204" pitchFamily="34" charset="0"/>
                          <a:cs typeface="Times New Roman" panose="02020603050405020304" pitchFamily="18" charset="0"/>
                        </a:rPr>
                        <a:t>Give a reason for your answer to QUESTION 4.3.2.</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304800">
                        <a:lnSpc>
                          <a:spcPct val="107000"/>
                        </a:lnSpc>
                        <a:spcAft>
                          <a:spcPts val="0"/>
                        </a:spcAft>
                      </a:pPr>
                      <a:r>
                        <a:rPr lang="en-ZA" sz="1800" dirty="0">
                          <a:effectLst/>
                          <a:latin typeface="Arial Narrow" panose="020B0606020202030204" pitchFamily="34" charset="0"/>
                          <a:ea typeface="Arial" panose="020B0604020202020204" pitchFamily="34" charset="0"/>
                          <a:cs typeface="Times New Roman" panose="02020603050405020304" pitchFamily="18" charset="0"/>
                        </a:rPr>
                        <a:t>(1 x 2)</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algn="r">
                        <a:lnSpc>
                          <a:spcPct val="107000"/>
                        </a:lnSpc>
                        <a:spcAft>
                          <a:spcPts val="0"/>
                        </a:spcAft>
                      </a:pPr>
                      <a:r>
                        <a:rPr lang="en-ZA" sz="1800">
                          <a:effectLst/>
                          <a:latin typeface="Arial Narrow" panose="020B0606020202030204" pitchFamily="34" charset="0"/>
                          <a:ea typeface="Arial" panose="020B0604020202020204" pitchFamily="34" charset="0"/>
                          <a:cs typeface="Times New Roman" panose="02020603050405020304" pitchFamily="18" charset="0"/>
                        </a:rPr>
                        <a:t>(2)</a:t>
                      </a:r>
                      <a:endParaRPr lang="en-ZA" sz="16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xmlns="" val="844675825"/>
                  </a:ext>
                </a:extLst>
              </a:tr>
              <a:tr h="462300">
                <a:tc>
                  <a:txBody>
                    <a:bodyPr/>
                    <a:lstStyle/>
                    <a:p>
                      <a:pPr marR="114300" algn="r">
                        <a:lnSpc>
                          <a:spcPct val="107000"/>
                        </a:lnSpc>
                        <a:spcAft>
                          <a:spcPts val="0"/>
                        </a:spcAft>
                      </a:pPr>
                      <a:r>
                        <a:rPr lang="en-ZA" sz="1800">
                          <a:effectLst/>
                          <a:latin typeface="Arial Narrow" panose="020B0606020202030204" pitchFamily="34" charset="0"/>
                          <a:ea typeface="Arial" panose="020B0604020202020204" pitchFamily="34" charset="0"/>
                          <a:cs typeface="Times New Roman" panose="02020603050405020304" pitchFamily="18" charset="0"/>
                        </a:rPr>
                        <a:t>1.4.4</a:t>
                      </a:r>
                      <a:endParaRPr lang="en-ZA" sz="16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gridSpan="2">
                  <a:txBody>
                    <a:bodyPr/>
                    <a:lstStyle/>
                    <a:p>
                      <a:pPr marL="190500">
                        <a:lnSpc>
                          <a:spcPct val="107000"/>
                        </a:lnSpc>
                        <a:spcAft>
                          <a:spcPts val="0"/>
                        </a:spcAft>
                      </a:pPr>
                      <a:r>
                        <a:rPr lang="en-ZA" sz="1800" dirty="0">
                          <a:effectLst/>
                          <a:latin typeface="Arial Narrow" panose="020B0606020202030204" pitchFamily="34" charset="0"/>
                          <a:ea typeface="Arial" panose="020B0604020202020204" pitchFamily="34" charset="0"/>
                          <a:cs typeface="Times New Roman" panose="02020603050405020304" pitchFamily="18" charset="0"/>
                        </a:rPr>
                        <a:t>Comment on the threshold population required for motor vehicle</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hMerge="1">
                  <a:txBody>
                    <a:bodyPr/>
                    <a:lstStyle/>
                    <a:p>
                      <a:endParaRPr lang="en-ZA"/>
                    </a:p>
                  </a:txBody>
                  <a:tcPr/>
                </a:tc>
                <a:tc>
                  <a:txBody>
                    <a:bodyPr/>
                    <a:lstStyle/>
                    <a:p>
                      <a:pPr>
                        <a:lnSpc>
                          <a:spcPct val="107000"/>
                        </a:lnSpc>
                        <a:spcAft>
                          <a:spcPts val="0"/>
                        </a:spcAft>
                      </a:pPr>
                      <a:r>
                        <a:rPr lang="en-ZA" sz="1800">
                          <a:effectLst/>
                          <a:latin typeface="Arial Narrow" panose="020B0606020202030204" pitchFamily="34" charset="0"/>
                          <a:ea typeface="Times New Roman" panose="02020603050405020304" pitchFamily="18" charset="0"/>
                          <a:cs typeface="Arial" panose="020B0604020202020204" pitchFamily="34" charset="0"/>
                        </a:rPr>
                        <a:t> </a:t>
                      </a:r>
                      <a:endParaRPr lang="en-ZA" sz="16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xmlns="" val="1057393355"/>
                  </a:ext>
                </a:extLst>
              </a:tr>
              <a:tr h="430818">
                <a:tc>
                  <a:txBody>
                    <a:bodyPr/>
                    <a:lstStyle/>
                    <a:p>
                      <a:pPr>
                        <a:lnSpc>
                          <a:spcPct val="107000"/>
                        </a:lnSpc>
                        <a:spcAft>
                          <a:spcPts val="0"/>
                        </a:spcAft>
                      </a:pPr>
                      <a:r>
                        <a:rPr lang="en-ZA" sz="1800">
                          <a:effectLst/>
                          <a:latin typeface="Arial Narrow" panose="020B0606020202030204" pitchFamily="34" charset="0"/>
                          <a:ea typeface="Times New Roman" panose="02020603050405020304" pitchFamily="18" charset="0"/>
                          <a:cs typeface="Arial" panose="020B0604020202020204" pitchFamily="34" charset="0"/>
                        </a:rPr>
                        <a:t> </a:t>
                      </a:r>
                      <a:endParaRPr lang="en-ZA" sz="16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190500">
                        <a:lnSpc>
                          <a:spcPct val="107000"/>
                        </a:lnSpc>
                        <a:spcAft>
                          <a:spcPts val="0"/>
                        </a:spcAft>
                      </a:pPr>
                      <a:r>
                        <a:rPr lang="en-ZA" sz="1800" dirty="0">
                          <a:effectLst/>
                          <a:latin typeface="Arial Narrow" panose="020B0606020202030204" pitchFamily="34" charset="0"/>
                          <a:ea typeface="Arial" panose="020B0604020202020204" pitchFamily="34" charset="0"/>
                          <a:cs typeface="Times New Roman" panose="02020603050405020304" pitchFamily="18" charset="0"/>
                        </a:rPr>
                        <a:t>sales.</a:t>
                      </a:r>
                    </a:p>
                    <a:p>
                      <a:pPr marL="190500">
                        <a:lnSpc>
                          <a:spcPct val="107000"/>
                        </a:lnSpc>
                        <a:spcAft>
                          <a:spcPts val="0"/>
                        </a:spcAft>
                      </a:pP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304800">
                        <a:lnSpc>
                          <a:spcPct val="107000"/>
                        </a:lnSpc>
                        <a:spcAft>
                          <a:spcPts val="0"/>
                        </a:spcAft>
                      </a:pPr>
                      <a:r>
                        <a:rPr lang="en-ZA" sz="1800" dirty="0">
                          <a:effectLst/>
                          <a:latin typeface="Arial Narrow" panose="020B0606020202030204" pitchFamily="34" charset="0"/>
                          <a:ea typeface="Arial" panose="020B0604020202020204" pitchFamily="34" charset="0"/>
                          <a:cs typeface="Times New Roman" panose="02020603050405020304" pitchFamily="18" charset="0"/>
                        </a:rPr>
                        <a:t>(1 x 2)</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algn="r">
                        <a:lnSpc>
                          <a:spcPct val="107000"/>
                        </a:lnSpc>
                        <a:spcAft>
                          <a:spcPts val="0"/>
                        </a:spcAft>
                      </a:pPr>
                      <a:r>
                        <a:rPr lang="en-ZA" sz="1800">
                          <a:effectLst/>
                          <a:latin typeface="Arial Narrow" panose="020B0606020202030204" pitchFamily="34" charset="0"/>
                          <a:ea typeface="Arial" panose="020B0604020202020204" pitchFamily="34" charset="0"/>
                          <a:cs typeface="Times New Roman" panose="02020603050405020304" pitchFamily="18" charset="0"/>
                        </a:rPr>
                        <a:t>(2)</a:t>
                      </a:r>
                      <a:endParaRPr lang="en-ZA" sz="16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xmlns="" val="3459643572"/>
                  </a:ext>
                </a:extLst>
              </a:tr>
              <a:tr h="462300">
                <a:tc>
                  <a:txBody>
                    <a:bodyPr/>
                    <a:lstStyle/>
                    <a:p>
                      <a:pPr marR="114300" algn="r">
                        <a:lnSpc>
                          <a:spcPct val="107000"/>
                        </a:lnSpc>
                        <a:spcAft>
                          <a:spcPts val="0"/>
                        </a:spcAft>
                      </a:pPr>
                      <a:r>
                        <a:rPr lang="en-ZA" sz="1800" dirty="0">
                          <a:effectLst/>
                          <a:latin typeface="Arial Narrow" panose="020B0606020202030204" pitchFamily="34" charset="0"/>
                          <a:ea typeface="Arial" panose="020B0604020202020204" pitchFamily="34" charset="0"/>
                          <a:cs typeface="Times New Roman" panose="02020603050405020304" pitchFamily="18" charset="0"/>
                        </a:rPr>
                        <a:t>1.4.5</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gridSpan="2">
                  <a:txBody>
                    <a:bodyPr/>
                    <a:lstStyle/>
                    <a:p>
                      <a:pPr marL="190500">
                        <a:lnSpc>
                          <a:spcPct val="107000"/>
                        </a:lnSpc>
                        <a:spcAft>
                          <a:spcPts val="0"/>
                        </a:spcAft>
                      </a:pPr>
                      <a:r>
                        <a:rPr lang="en-ZA" sz="1800" dirty="0">
                          <a:effectLst/>
                          <a:latin typeface="Arial Narrow" panose="020B0606020202030204" pitchFamily="34" charset="0"/>
                          <a:ea typeface="Arial" panose="020B0604020202020204" pitchFamily="34" charset="0"/>
                          <a:cs typeface="Times New Roman" panose="02020603050405020304" pitchFamily="18" charset="0"/>
                        </a:rPr>
                        <a:t>Describe TWO characteristics of settlement </a:t>
                      </a:r>
                      <a:r>
                        <a:rPr lang="en-ZA" sz="1800" b="1" dirty="0">
                          <a:effectLst/>
                          <a:latin typeface="Arial Narrow" panose="020B0606020202030204" pitchFamily="34" charset="0"/>
                          <a:ea typeface="Arial" panose="020B0604020202020204" pitchFamily="34" charset="0"/>
                          <a:cs typeface="Times New Roman" panose="02020603050405020304" pitchFamily="18" charset="0"/>
                        </a:rPr>
                        <a:t>A</a:t>
                      </a:r>
                      <a:r>
                        <a:rPr lang="en-ZA" sz="1800" dirty="0">
                          <a:effectLst/>
                          <a:latin typeface="Arial Narrow" panose="020B0606020202030204" pitchFamily="34" charset="0"/>
                          <a:ea typeface="Arial" panose="020B0604020202020204" pitchFamily="34" charset="0"/>
                          <a:cs typeface="Times New Roman" panose="02020603050405020304" pitchFamily="18" charset="0"/>
                        </a:rPr>
                        <a:t>, which is a low-order centre.</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hMerge="1">
                  <a:txBody>
                    <a:bodyPr/>
                    <a:lstStyle/>
                    <a:p>
                      <a:endParaRPr lang="en-ZA"/>
                    </a:p>
                  </a:txBody>
                  <a:tcPr/>
                </a:tc>
                <a:tc>
                  <a:txBody>
                    <a:bodyPr/>
                    <a:lstStyle/>
                    <a:p>
                      <a:pPr>
                        <a:lnSpc>
                          <a:spcPct val="107000"/>
                        </a:lnSpc>
                        <a:spcAft>
                          <a:spcPts val="0"/>
                        </a:spcAft>
                      </a:pPr>
                      <a:r>
                        <a:rPr lang="en-ZA" sz="1800" dirty="0">
                          <a:effectLst/>
                          <a:latin typeface="Arial Narrow" panose="020B0606020202030204" pitchFamily="34" charset="0"/>
                          <a:ea typeface="Times New Roman" panose="02020603050405020304" pitchFamily="18" charset="0"/>
                          <a:cs typeface="Arial" panose="020B0604020202020204" pitchFamily="34" charset="0"/>
                        </a:rPr>
                        <a:t> </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xmlns="" val="3652680717"/>
                  </a:ext>
                </a:extLst>
              </a:tr>
              <a:tr h="287131">
                <a:tc>
                  <a:txBody>
                    <a:bodyPr/>
                    <a:lstStyle/>
                    <a:p>
                      <a:pPr>
                        <a:lnSpc>
                          <a:spcPct val="107000"/>
                        </a:lnSpc>
                        <a:spcAft>
                          <a:spcPts val="0"/>
                        </a:spcAft>
                      </a:pPr>
                      <a:r>
                        <a:rPr lang="en-ZA" sz="1800">
                          <a:effectLst/>
                          <a:latin typeface="Arial Narrow" panose="020B0606020202030204" pitchFamily="34" charset="0"/>
                          <a:ea typeface="Times New Roman" panose="02020603050405020304" pitchFamily="18" charset="0"/>
                          <a:cs typeface="Arial" panose="020B0604020202020204" pitchFamily="34" charset="0"/>
                        </a:rPr>
                        <a:t> </a:t>
                      </a:r>
                      <a:endParaRPr lang="en-ZA" sz="16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190500">
                        <a:lnSpc>
                          <a:spcPct val="107000"/>
                        </a:lnSpc>
                        <a:spcAft>
                          <a:spcPts val="0"/>
                        </a:spcAft>
                      </a:pP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330200">
                        <a:lnSpc>
                          <a:spcPct val="107000"/>
                        </a:lnSpc>
                        <a:spcAft>
                          <a:spcPts val="0"/>
                        </a:spcAft>
                      </a:pPr>
                      <a:r>
                        <a:rPr lang="en-ZA" sz="1800" dirty="0">
                          <a:effectLst/>
                          <a:latin typeface="Arial Narrow" panose="020B0606020202030204" pitchFamily="34" charset="0"/>
                          <a:ea typeface="Arial" panose="020B0604020202020204" pitchFamily="34" charset="0"/>
                          <a:cs typeface="Times New Roman" panose="02020603050405020304" pitchFamily="18" charset="0"/>
                        </a:rPr>
                        <a:t>(2 x 2)</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algn="r">
                        <a:lnSpc>
                          <a:spcPct val="107000"/>
                        </a:lnSpc>
                        <a:spcAft>
                          <a:spcPts val="0"/>
                        </a:spcAft>
                      </a:pPr>
                      <a:r>
                        <a:rPr lang="en-ZA" sz="1800" dirty="0">
                          <a:effectLst/>
                          <a:latin typeface="Arial Narrow" panose="020B0606020202030204" pitchFamily="34" charset="0"/>
                          <a:ea typeface="Arial" panose="020B0604020202020204" pitchFamily="34" charset="0"/>
                          <a:cs typeface="Times New Roman" panose="02020603050405020304" pitchFamily="18" charset="0"/>
                        </a:rPr>
                        <a:t>(4)</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xmlns="" val="221875668"/>
                  </a:ext>
                </a:extLst>
              </a:tr>
              <a:tr h="456883">
                <a:tc>
                  <a:txBody>
                    <a:bodyPr/>
                    <a:lstStyle/>
                    <a:p>
                      <a:pPr marR="114300" algn="r">
                        <a:lnSpc>
                          <a:spcPct val="107000"/>
                        </a:lnSpc>
                        <a:spcAft>
                          <a:spcPts val="0"/>
                        </a:spcAft>
                      </a:pP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gridSpan="2">
                  <a:txBody>
                    <a:bodyPr/>
                    <a:lstStyle/>
                    <a:p>
                      <a:pPr marL="190500">
                        <a:lnSpc>
                          <a:spcPct val="107000"/>
                        </a:lnSpc>
                        <a:spcAft>
                          <a:spcPts val="0"/>
                        </a:spcAft>
                      </a:pP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hMerge="1">
                  <a:txBody>
                    <a:bodyPr/>
                    <a:lstStyle/>
                    <a:p>
                      <a:endParaRPr lang="en-ZA"/>
                    </a:p>
                  </a:txBody>
                  <a:tcPr/>
                </a:tc>
                <a:tc>
                  <a:txBody>
                    <a:bodyPr/>
                    <a:lstStyle/>
                    <a:p>
                      <a:pPr>
                        <a:lnSpc>
                          <a:spcPct val="107000"/>
                        </a:lnSpc>
                        <a:spcAft>
                          <a:spcPts val="0"/>
                        </a:spcAft>
                      </a:pPr>
                      <a:r>
                        <a:rPr lang="en-ZA" sz="1800" dirty="0">
                          <a:effectLst/>
                          <a:latin typeface="Arial Narrow" panose="020B0606020202030204" pitchFamily="34" charset="0"/>
                          <a:ea typeface="Times New Roman" panose="02020603050405020304" pitchFamily="18" charset="0"/>
                          <a:cs typeface="Arial" panose="020B0604020202020204" pitchFamily="34" charset="0"/>
                        </a:rPr>
                        <a:t> </a:t>
                      </a: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xmlns="" val="151821700"/>
                  </a:ext>
                </a:extLst>
              </a:tr>
              <a:tr h="301578">
                <a:tc>
                  <a:txBody>
                    <a:bodyPr/>
                    <a:lstStyle/>
                    <a:p>
                      <a:pPr>
                        <a:lnSpc>
                          <a:spcPct val="107000"/>
                        </a:lnSpc>
                        <a:spcAft>
                          <a:spcPts val="0"/>
                        </a:spcAft>
                      </a:pPr>
                      <a:r>
                        <a:rPr lang="en-ZA" sz="1800">
                          <a:effectLst/>
                          <a:latin typeface="Arial Narrow" panose="020B0606020202030204" pitchFamily="34" charset="0"/>
                          <a:ea typeface="Times New Roman" panose="02020603050405020304" pitchFamily="18" charset="0"/>
                          <a:cs typeface="Arial" panose="020B0604020202020204" pitchFamily="34" charset="0"/>
                        </a:rPr>
                        <a:t> </a:t>
                      </a:r>
                      <a:endParaRPr lang="en-ZA" sz="160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190500">
                        <a:lnSpc>
                          <a:spcPct val="107000"/>
                        </a:lnSpc>
                        <a:spcAft>
                          <a:spcPts val="0"/>
                        </a:spcAft>
                      </a:pP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marL="317500">
                        <a:lnSpc>
                          <a:spcPct val="107000"/>
                        </a:lnSpc>
                        <a:spcAft>
                          <a:spcPts val="0"/>
                        </a:spcAft>
                      </a:pP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tc>
                  <a:txBody>
                    <a:bodyPr/>
                    <a:lstStyle/>
                    <a:p>
                      <a:pPr algn="r">
                        <a:lnSpc>
                          <a:spcPct val="107000"/>
                        </a:lnSpc>
                        <a:spcAft>
                          <a:spcPts val="0"/>
                        </a:spcAft>
                      </a:pPr>
                      <a:endParaRPr lang="en-ZA" sz="1600" dirty="0">
                        <a:effectLst/>
                        <a:latin typeface="Arial Narrow" panose="020B0606020202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a:noFill/>
                    </a:lnT>
                    <a:lnB>
                      <a:noFill/>
                    </a:lnB>
                  </a:tcPr>
                </a:tc>
                <a:extLst>
                  <a:ext uri="{0D108BD9-81ED-4DB2-BD59-A6C34878D82A}">
                    <a16:rowId xmlns:a16="http://schemas.microsoft.com/office/drawing/2014/main" xmlns="" val="3160442238"/>
                  </a:ext>
                </a:extLst>
              </a:tr>
            </a:tbl>
          </a:graphicData>
        </a:graphic>
      </p:graphicFrame>
    </p:spTree>
    <p:extLst>
      <p:ext uri="{BB962C8B-B14F-4D97-AF65-F5344CB8AC3E}">
        <p14:creationId xmlns:p14="http://schemas.microsoft.com/office/powerpoint/2010/main" val="36156926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1292F66-E6F6-49F8-AA13-01D6DBA66552}"/>
              </a:ext>
            </a:extLst>
          </p:cNvPr>
          <p:cNvSpPr/>
          <p:nvPr/>
        </p:nvSpPr>
        <p:spPr>
          <a:xfrm>
            <a:off x="1736521" y="1224794"/>
            <a:ext cx="8420345" cy="4152878"/>
          </a:xfrm>
          <a:prstGeom prst="rect">
            <a:avLst/>
          </a:prstGeom>
          <a:solidFill>
            <a:schemeClr val="accent6">
              <a:lumMod val="75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ZA" sz="4879" b="1" dirty="0">
                <a:latin typeface="Arial" pitchFamily="34" charset="0"/>
                <a:cs typeface="Arial" pitchFamily="34" charset="0"/>
              </a:rPr>
              <a:t>URBAN STRUCTURE AND PATTERNS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B04F6D-4EEA-48DF-A246-4CD518C0203D}"/>
              </a:ext>
            </a:extLst>
          </p:cNvPr>
          <p:cNvSpPr>
            <a:spLocks noGrp="1"/>
          </p:cNvSpPr>
          <p:nvPr>
            <p:ph type="title"/>
          </p:nvPr>
        </p:nvSpPr>
        <p:spPr/>
        <p:txBody>
          <a:bodyPr/>
          <a:lstStyle/>
          <a:p>
            <a:r>
              <a:rPr lang="en-US" dirty="0"/>
              <a:t>Structure of an Urban area</a:t>
            </a:r>
            <a:endParaRPr lang="en-ZA" dirty="0"/>
          </a:p>
        </p:txBody>
      </p:sp>
      <p:sp>
        <p:nvSpPr>
          <p:cNvPr id="3" name="Content Placeholder 2">
            <a:extLst>
              <a:ext uri="{FF2B5EF4-FFF2-40B4-BE49-F238E27FC236}">
                <a16:creationId xmlns:a16="http://schemas.microsoft.com/office/drawing/2014/main" xmlns="" id="{FB660EA1-C99C-4B46-A12A-D020FB4878A5}"/>
              </a:ext>
            </a:extLst>
          </p:cNvPr>
          <p:cNvSpPr>
            <a:spLocks noGrp="1"/>
          </p:cNvSpPr>
          <p:nvPr>
            <p:ph idx="1"/>
          </p:nvPr>
        </p:nvSpPr>
        <p:spPr/>
        <p:txBody>
          <a:bodyPr/>
          <a:lstStyle/>
          <a:p>
            <a:r>
              <a:rPr lang="en-US" dirty="0"/>
              <a:t>The study of an urban area involves the following 3 areas:</a:t>
            </a:r>
          </a:p>
          <a:p>
            <a:r>
              <a:rPr lang="en-US" dirty="0"/>
              <a:t>Urban Profile</a:t>
            </a:r>
          </a:p>
          <a:p>
            <a:r>
              <a:rPr lang="en-US" dirty="0"/>
              <a:t>Urban Street patterns</a:t>
            </a:r>
          </a:p>
          <a:p>
            <a:r>
              <a:rPr lang="en-US" dirty="0"/>
              <a:t>Urban land use zones</a:t>
            </a:r>
            <a:endParaRPr lang="en-ZA" dirty="0"/>
          </a:p>
        </p:txBody>
      </p:sp>
    </p:spTree>
    <p:extLst>
      <p:ext uri="{BB962C8B-B14F-4D97-AF65-F5344CB8AC3E}">
        <p14:creationId xmlns:p14="http://schemas.microsoft.com/office/powerpoint/2010/main" val="2449093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https://www.pixelstalk.net/wp-content/uploads/2016/07/Boston-Skyline-Wallpaper.jpg">
            <a:extLst>
              <a:ext uri="{FF2B5EF4-FFF2-40B4-BE49-F238E27FC236}">
                <a16:creationId xmlns:a16="http://schemas.microsoft.com/office/drawing/2014/main" xmlns="" id="{E27F7EF6-5104-49AB-AF02-62ABD583D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397" y="0"/>
            <a:ext cx="91774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2">
            <a:extLst>
              <a:ext uri="{FF2B5EF4-FFF2-40B4-BE49-F238E27FC236}">
                <a16:creationId xmlns:a16="http://schemas.microsoft.com/office/drawing/2014/main" xmlns="" id="{10A62FF4-8D88-4D05-A127-4CE4812715EB}"/>
              </a:ext>
            </a:extLst>
          </p:cNvPr>
          <p:cNvSpPr txBox="1">
            <a:spLocks noChangeArrowheads="1"/>
          </p:cNvSpPr>
          <p:nvPr/>
        </p:nvSpPr>
        <p:spPr bwMode="auto">
          <a:xfrm>
            <a:off x="2062390" y="176436"/>
            <a:ext cx="5075006" cy="64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ZA" altLang="en-US" sz="3614" b="1">
                <a:solidFill>
                  <a:schemeClr val="bg1"/>
                </a:solidFill>
              </a:rPr>
              <a:t>Urban Profile</a:t>
            </a:r>
          </a:p>
        </p:txBody>
      </p:sp>
      <p:sp>
        <p:nvSpPr>
          <p:cNvPr id="38916" name="TextBox 3">
            <a:extLst>
              <a:ext uri="{FF2B5EF4-FFF2-40B4-BE49-F238E27FC236}">
                <a16:creationId xmlns:a16="http://schemas.microsoft.com/office/drawing/2014/main" xmlns="" id="{E73D904F-E3AA-4046-A963-0157A6649CED}"/>
              </a:ext>
            </a:extLst>
          </p:cNvPr>
          <p:cNvSpPr txBox="1">
            <a:spLocks noChangeArrowheads="1"/>
          </p:cNvSpPr>
          <p:nvPr/>
        </p:nvSpPr>
        <p:spPr bwMode="auto">
          <a:xfrm>
            <a:off x="2517103" y="2953487"/>
            <a:ext cx="6376033" cy="48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ZA" altLang="en-US" sz="2530" b="1">
                <a:solidFill>
                  <a:schemeClr val="bg1"/>
                </a:solidFill>
              </a:rPr>
              <a:t>The view of an urban area from the side</a:t>
            </a:r>
          </a:p>
        </p:txBody>
      </p:sp>
      <p:sp>
        <p:nvSpPr>
          <p:cNvPr id="5" name="TextBox 4">
            <a:extLst>
              <a:ext uri="{FF2B5EF4-FFF2-40B4-BE49-F238E27FC236}">
                <a16:creationId xmlns:a16="http://schemas.microsoft.com/office/drawing/2014/main" xmlns="" id="{A4DA8F62-83A1-4EB3-8E93-5D5997FB9F55}"/>
              </a:ext>
            </a:extLst>
          </p:cNvPr>
          <p:cNvSpPr txBox="1"/>
          <p:nvPr/>
        </p:nvSpPr>
        <p:spPr>
          <a:xfrm>
            <a:off x="2517103" y="3954718"/>
            <a:ext cx="5205539" cy="1649682"/>
          </a:xfrm>
          <a:prstGeom prst="rect">
            <a:avLst/>
          </a:prstGeom>
          <a:noFill/>
        </p:spPr>
        <p:txBody>
          <a:bodyPr>
            <a:spAutoFit/>
          </a:bodyPr>
          <a:lstStyle/>
          <a:p>
            <a:pPr>
              <a:defRPr/>
            </a:pPr>
            <a:r>
              <a:rPr lang="en-ZA" sz="2530" b="1" dirty="0">
                <a:solidFill>
                  <a:schemeClr val="bg1"/>
                </a:solidFill>
              </a:rPr>
              <a:t>Urban profile takes note of:</a:t>
            </a:r>
          </a:p>
          <a:p>
            <a:pPr marL="258204" indent="-258204">
              <a:buFont typeface="Arial" panose="020B0604020202020204" pitchFamily="34" charset="0"/>
              <a:buChar char="•"/>
              <a:defRPr/>
            </a:pPr>
            <a:r>
              <a:rPr lang="en-ZA" sz="2530" b="1" dirty="0">
                <a:solidFill>
                  <a:schemeClr val="bg1"/>
                </a:solidFill>
              </a:rPr>
              <a:t>The height of the buildings</a:t>
            </a:r>
          </a:p>
          <a:p>
            <a:pPr marL="258204" indent="-258204">
              <a:buFont typeface="Arial" panose="020B0604020202020204" pitchFamily="34" charset="0"/>
              <a:buChar char="•"/>
              <a:defRPr/>
            </a:pPr>
            <a:r>
              <a:rPr lang="en-ZA" sz="2530" b="1" dirty="0">
                <a:solidFill>
                  <a:schemeClr val="bg1"/>
                </a:solidFill>
              </a:rPr>
              <a:t>The density of the buildings</a:t>
            </a:r>
          </a:p>
          <a:p>
            <a:pPr marL="258204" indent="-258204">
              <a:buFont typeface="Arial" panose="020B0604020202020204" pitchFamily="34" charset="0"/>
              <a:buChar char="•"/>
              <a:defRPr/>
            </a:pPr>
            <a:r>
              <a:rPr lang="en-ZA" sz="2530" b="1" dirty="0">
                <a:solidFill>
                  <a:schemeClr val="bg1"/>
                </a:solidFill>
              </a:rPr>
              <a:t>Land value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a:extLst>
              <a:ext uri="{FF2B5EF4-FFF2-40B4-BE49-F238E27FC236}">
                <a16:creationId xmlns:a16="http://schemas.microsoft.com/office/drawing/2014/main" xmlns="" id="{7155653F-34FA-4AC6-8208-4F8DEE362400}"/>
              </a:ext>
            </a:extLst>
          </p:cNvPr>
          <p:cNvSpPr>
            <a:spLocks noChangeArrowheads="1"/>
          </p:cNvSpPr>
          <p:nvPr/>
        </p:nvSpPr>
        <p:spPr bwMode="auto">
          <a:xfrm>
            <a:off x="1411158" y="-149181"/>
            <a:ext cx="9434233" cy="7156361"/>
          </a:xfrm>
          <a:prstGeom prst="rect">
            <a:avLst/>
          </a:prstGeom>
          <a:solidFill>
            <a:schemeClr val="tx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sp>
        <p:nvSpPr>
          <p:cNvPr id="6" name="Text Box 27">
            <a:extLst>
              <a:ext uri="{FF2B5EF4-FFF2-40B4-BE49-F238E27FC236}">
                <a16:creationId xmlns:a16="http://schemas.microsoft.com/office/drawing/2014/main" xmlns="" id="{8C9367CE-9077-48A5-BE76-95E51B1B294B}"/>
              </a:ext>
            </a:extLst>
          </p:cNvPr>
          <p:cNvSpPr txBox="1">
            <a:spLocks noChangeArrowheads="1"/>
          </p:cNvSpPr>
          <p:nvPr/>
        </p:nvSpPr>
        <p:spPr bwMode="auto">
          <a:xfrm>
            <a:off x="6111779" y="3814144"/>
            <a:ext cx="3385250" cy="269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96" tIns="45798" rIns="91596" bIns="4579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ZA" altLang="en-US" sz="1988" b="1">
                <a:solidFill>
                  <a:schemeClr val="bg1"/>
                </a:solidFill>
              </a:rPr>
              <a:t>Land very expensive</a:t>
            </a:r>
          </a:p>
          <a:p>
            <a:pPr eaLnBrk="1" hangingPunct="1">
              <a:spcBef>
                <a:spcPct val="50000"/>
              </a:spcBef>
            </a:pPr>
            <a:r>
              <a:rPr lang="en-US" altLang="en-US" sz="1988" b="1">
                <a:solidFill>
                  <a:schemeClr val="bg1"/>
                </a:solidFill>
              </a:rPr>
              <a:t>Competition</a:t>
            </a:r>
            <a:endParaRPr lang="en-ZA" altLang="en-US" sz="1988" b="1">
              <a:solidFill>
                <a:schemeClr val="bg1"/>
              </a:solidFill>
            </a:endParaRPr>
          </a:p>
          <a:p>
            <a:pPr eaLnBrk="1" hangingPunct="1">
              <a:spcBef>
                <a:spcPct val="50000"/>
              </a:spcBef>
            </a:pPr>
            <a:r>
              <a:rPr lang="en-ZA" altLang="en-US" sz="1988" b="1">
                <a:solidFill>
                  <a:schemeClr val="bg1"/>
                </a:solidFill>
              </a:rPr>
              <a:t>High density of buildings</a:t>
            </a:r>
          </a:p>
          <a:p>
            <a:pPr eaLnBrk="1" hangingPunct="1">
              <a:spcBef>
                <a:spcPct val="50000"/>
              </a:spcBef>
            </a:pPr>
            <a:r>
              <a:rPr lang="en-ZA" altLang="en-US" sz="1988" b="1">
                <a:solidFill>
                  <a:schemeClr val="bg1"/>
                </a:solidFill>
              </a:rPr>
              <a:t>Vertical buildings</a:t>
            </a:r>
          </a:p>
          <a:p>
            <a:pPr eaLnBrk="1" hangingPunct="1">
              <a:spcBef>
                <a:spcPct val="50000"/>
              </a:spcBef>
            </a:pPr>
            <a:r>
              <a:rPr lang="en-ZA" altLang="en-US" sz="1988" b="1">
                <a:solidFill>
                  <a:schemeClr val="bg1"/>
                </a:solidFill>
              </a:rPr>
              <a:t>Offices</a:t>
            </a:r>
          </a:p>
          <a:p>
            <a:pPr eaLnBrk="1" hangingPunct="1">
              <a:spcBef>
                <a:spcPct val="50000"/>
              </a:spcBef>
            </a:pPr>
            <a:r>
              <a:rPr lang="en-ZA" altLang="en-US" sz="1988" b="1">
                <a:solidFill>
                  <a:schemeClr val="bg1"/>
                </a:solidFill>
              </a:rPr>
              <a:t>Commercial </a:t>
            </a:r>
            <a:endParaRPr lang="en-GB" altLang="en-US" sz="1988" b="1">
              <a:solidFill>
                <a:schemeClr val="bg1"/>
              </a:solidFill>
            </a:endParaRPr>
          </a:p>
        </p:txBody>
      </p:sp>
      <p:sp>
        <p:nvSpPr>
          <p:cNvPr id="7" name="Text Box 28">
            <a:extLst>
              <a:ext uri="{FF2B5EF4-FFF2-40B4-BE49-F238E27FC236}">
                <a16:creationId xmlns:a16="http://schemas.microsoft.com/office/drawing/2014/main" xmlns="" id="{E70D0FEC-C76D-4EED-91DB-B509212A5A16}"/>
              </a:ext>
            </a:extLst>
          </p:cNvPr>
          <p:cNvSpPr txBox="1">
            <a:spLocks noChangeArrowheads="1"/>
          </p:cNvSpPr>
          <p:nvPr/>
        </p:nvSpPr>
        <p:spPr bwMode="auto">
          <a:xfrm>
            <a:off x="1611979" y="3817013"/>
            <a:ext cx="3729513" cy="223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96" tIns="45798" rIns="91596" bIns="4579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ZA" altLang="en-US" sz="1988" b="1" dirty="0">
                <a:solidFill>
                  <a:schemeClr val="bg1"/>
                </a:solidFill>
              </a:rPr>
              <a:t>Cheaper land</a:t>
            </a:r>
          </a:p>
          <a:p>
            <a:pPr eaLnBrk="1" hangingPunct="1">
              <a:spcBef>
                <a:spcPct val="50000"/>
              </a:spcBef>
            </a:pPr>
            <a:r>
              <a:rPr lang="en-ZA" altLang="en-US" sz="1988" b="1" dirty="0">
                <a:solidFill>
                  <a:schemeClr val="bg1"/>
                </a:solidFill>
              </a:rPr>
              <a:t>Lower density of buildings</a:t>
            </a:r>
          </a:p>
          <a:p>
            <a:pPr eaLnBrk="1" hangingPunct="1">
              <a:spcBef>
                <a:spcPct val="50000"/>
              </a:spcBef>
            </a:pPr>
            <a:r>
              <a:rPr lang="en-ZA" altLang="en-US" sz="1988" b="1" dirty="0">
                <a:solidFill>
                  <a:schemeClr val="bg1"/>
                </a:solidFill>
              </a:rPr>
              <a:t>Horizontal buildings</a:t>
            </a:r>
          </a:p>
          <a:p>
            <a:pPr eaLnBrk="1" hangingPunct="1">
              <a:spcBef>
                <a:spcPct val="50000"/>
              </a:spcBef>
            </a:pPr>
            <a:r>
              <a:rPr lang="en-ZA" altLang="en-US" sz="1988" b="1" dirty="0">
                <a:solidFill>
                  <a:schemeClr val="bg1"/>
                </a:solidFill>
              </a:rPr>
              <a:t>Industries</a:t>
            </a:r>
          </a:p>
          <a:p>
            <a:pPr eaLnBrk="1" hangingPunct="1">
              <a:spcBef>
                <a:spcPct val="50000"/>
              </a:spcBef>
            </a:pPr>
            <a:r>
              <a:rPr lang="en-ZA" altLang="en-US" sz="1988" b="1" dirty="0">
                <a:solidFill>
                  <a:schemeClr val="bg1"/>
                </a:solidFill>
              </a:rPr>
              <a:t>Residential</a:t>
            </a:r>
            <a:endParaRPr lang="en-GB" altLang="en-US" sz="1988" b="1" dirty="0">
              <a:solidFill>
                <a:schemeClr val="bg1"/>
              </a:solidFill>
            </a:endParaRPr>
          </a:p>
        </p:txBody>
      </p:sp>
      <p:sp>
        <p:nvSpPr>
          <p:cNvPr id="39941" name="TextBox 7">
            <a:extLst>
              <a:ext uri="{FF2B5EF4-FFF2-40B4-BE49-F238E27FC236}">
                <a16:creationId xmlns:a16="http://schemas.microsoft.com/office/drawing/2014/main" xmlns="" id="{2637F651-CDB8-4AE0-BF9B-3C70169F68C7}"/>
              </a:ext>
            </a:extLst>
          </p:cNvPr>
          <p:cNvSpPr txBox="1">
            <a:spLocks noChangeArrowheads="1"/>
          </p:cNvSpPr>
          <p:nvPr/>
        </p:nvSpPr>
        <p:spPr bwMode="auto">
          <a:xfrm>
            <a:off x="2352144" y="275410"/>
            <a:ext cx="8042837" cy="75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ZA" altLang="en-US" sz="2169" b="1">
                <a:solidFill>
                  <a:schemeClr val="bg1"/>
                </a:solidFill>
              </a:rPr>
              <a:t>Why does the height and density of the buildings decrease as you move further away  from the city centre?</a:t>
            </a:r>
          </a:p>
        </p:txBody>
      </p:sp>
      <p:grpSp>
        <p:nvGrpSpPr>
          <p:cNvPr id="39942" name="Group 1">
            <a:extLst>
              <a:ext uri="{FF2B5EF4-FFF2-40B4-BE49-F238E27FC236}">
                <a16:creationId xmlns:a16="http://schemas.microsoft.com/office/drawing/2014/main" xmlns="" id="{4E19A4F8-3697-4E8C-A5E5-7F5E7302FDF5}"/>
              </a:ext>
            </a:extLst>
          </p:cNvPr>
          <p:cNvGrpSpPr>
            <a:grpSpLocks/>
          </p:cNvGrpSpPr>
          <p:nvPr/>
        </p:nvGrpSpPr>
        <p:grpSpPr bwMode="auto">
          <a:xfrm>
            <a:off x="1573249" y="1098772"/>
            <a:ext cx="9272142" cy="2603487"/>
            <a:chOff x="95250" y="1736725"/>
            <a:chExt cx="10261600" cy="2881313"/>
          </a:xfrm>
        </p:grpSpPr>
        <p:pic>
          <p:nvPicPr>
            <p:cNvPr id="39943" name="Picture 2">
              <a:extLst>
                <a:ext uri="{FF2B5EF4-FFF2-40B4-BE49-F238E27FC236}">
                  <a16:creationId xmlns:a16="http://schemas.microsoft.com/office/drawing/2014/main" xmlns="" id="{AEDD1F28-6480-494F-86C5-8A0083EBC2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1736725"/>
              <a:ext cx="1005522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Left Arrow 4">
              <a:extLst>
                <a:ext uri="{FF2B5EF4-FFF2-40B4-BE49-F238E27FC236}">
                  <a16:creationId xmlns:a16="http://schemas.microsoft.com/office/drawing/2014/main" xmlns="" id="{EEE7EB8A-FEAF-4D87-8EE2-34236B95C26D}"/>
                </a:ext>
              </a:extLst>
            </p:cNvPr>
            <p:cNvSpPr>
              <a:spLocks noChangeArrowheads="1"/>
            </p:cNvSpPr>
            <p:nvPr/>
          </p:nvSpPr>
          <p:spPr bwMode="auto">
            <a:xfrm rot="-631272">
              <a:off x="699306" y="2358172"/>
              <a:ext cx="4464050" cy="738187"/>
            </a:xfrm>
            <a:prstGeom prst="leftArrow">
              <a:avLst>
                <a:gd name="adj1" fmla="val 50000"/>
                <a:gd name="adj2" fmla="val 50058"/>
              </a:avLst>
            </a:prstGeom>
            <a:solidFill>
              <a:srgbClr val="FFCC99"/>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1988" b="1"/>
                <a:t>Buildings become lower</a:t>
              </a:r>
            </a:p>
          </p:txBody>
        </p:sp>
        <p:sp>
          <p:nvSpPr>
            <p:cNvPr id="39945" name="Text Box 23">
              <a:extLst>
                <a:ext uri="{FF2B5EF4-FFF2-40B4-BE49-F238E27FC236}">
                  <a16:creationId xmlns:a16="http://schemas.microsoft.com/office/drawing/2014/main" xmlns="" id="{82837F99-19F7-4DCF-A1FC-67B182DD42AA}"/>
                </a:ext>
              </a:extLst>
            </p:cNvPr>
            <p:cNvSpPr txBox="1">
              <a:spLocks noChangeArrowheads="1"/>
            </p:cNvSpPr>
            <p:nvPr/>
          </p:nvSpPr>
          <p:spPr bwMode="auto">
            <a:xfrm>
              <a:off x="5616575" y="3416300"/>
              <a:ext cx="1119188" cy="53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ZA" altLang="en-US" sz="2530" b="1">
                  <a:solidFill>
                    <a:schemeClr val="bg1"/>
                  </a:solidFill>
                </a:rPr>
                <a:t>CBD</a:t>
              </a:r>
              <a:endParaRPr lang="en-GB" altLang="en-US" sz="2530" b="1">
                <a:solidFill>
                  <a:schemeClr val="bg1"/>
                </a:solidFill>
              </a:endParaRPr>
            </a:p>
          </p:txBody>
        </p:sp>
        <p:sp>
          <p:nvSpPr>
            <p:cNvPr id="39946" name="Text Box 23">
              <a:extLst>
                <a:ext uri="{FF2B5EF4-FFF2-40B4-BE49-F238E27FC236}">
                  <a16:creationId xmlns:a16="http://schemas.microsoft.com/office/drawing/2014/main" xmlns="" id="{A47F5B98-4A0F-49A6-8CFE-2466FB0141D2}"/>
                </a:ext>
              </a:extLst>
            </p:cNvPr>
            <p:cNvSpPr txBox="1">
              <a:spLocks noChangeArrowheads="1"/>
            </p:cNvSpPr>
            <p:nvPr/>
          </p:nvSpPr>
          <p:spPr bwMode="auto">
            <a:xfrm>
              <a:off x="8629650" y="2873375"/>
              <a:ext cx="1727200" cy="44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ZA" altLang="en-US" sz="1988" b="1"/>
                <a:t>Rural</a:t>
              </a:r>
              <a:endParaRPr lang="en-GB" altLang="en-US" sz="1988" b="1"/>
            </a:p>
          </p:txBody>
        </p:sp>
        <p:sp>
          <p:nvSpPr>
            <p:cNvPr id="39947" name="Text Box 23">
              <a:extLst>
                <a:ext uri="{FF2B5EF4-FFF2-40B4-BE49-F238E27FC236}">
                  <a16:creationId xmlns:a16="http://schemas.microsoft.com/office/drawing/2014/main" xmlns="" id="{A593A417-21C3-457F-A5F9-0378FE1B6C4F}"/>
                </a:ext>
              </a:extLst>
            </p:cNvPr>
            <p:cNvSpPr txBox="1">
              <a:spLocks noChangeArrowheads="1"/>
            </p:cNvSpPr>
            <p:nvPr/>
          </p:nvSpPr>
          <p:spPr bwMode="auto">
            <a:xfrm>
              <a:off x="95250" y="3981450"/>
              <a:ext cx="1958975" cy="44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ZA" altLang="en-US" sz="1988" b="1">
                  <a:solidFill>
                    <a:schemeClr val="bg1"/>
                  </a:solidFill>
                </a:rPr>
                <a:t>Industries</a:t>
              </a:r>
              <a:endParaRPr lang="en-GB" altLang="en-US" sz="1988" b="1">
                <a:solidFill>
                  <a:schemeClr val="bg1"/>
                </a:solidFill>
              </a:endParaRPr>
            </a:p>
          </p:txBody>
        </p:sp>
        <p:sp>
          <p:nvSpPr>
            <p:cNvPr id="39948" name="Text Box 23">
              <a:extLst>
                <a:ext uri="{FF2B5EF4-FFF2-40B4-BE49-F238E27FC236}">
                  <a16:creationId xmlns:a16="http://schemas.microsoft.com/office/drawing/2014/main" xmlns="" id="{724814BC-A89D-4630-A460-F06109A5C87B}"/>
                </a:ext>
              </a:extLst>
            </p:cNvPr>
            <p:cNvSpPr txBox="1">
              <a:spLocks noChangeArrowheads="1"/>
            </p:cNvSpPr>
            <p:nvPr/>
          </p:nvSpPr>
          <p:spPr bwMode="auto">
            <a:xfrm>
              <a:off x="957263" y="3208338"/>
              <a:ext cx="2014537" cy="44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ZA" altLang="en-US" sz="1988" b="1"/>
                <a:t>Residential</a:t>
              </a:r>
              <a:endParaRPr lang="en-GB" altLang="en-US" sz="1988" b="1"/>
            </a:p>
          </p:txBody>
        </p:sp>
        <p:sp>
          <p:nvSpPr>
            <p:cNvPr id="39949" name="Text Box 23">
              <a:extLst>
                <a:ext uri="{FF2B5EF4-FFF2-40B4-BE49-F238E27FC236}">
                  <a16:creationId xmlns:a16="http://schemas.microsoft.com/office/drawing/2014/main" xmlns="" id="{701721AC-226D-4F63-9FA1-30825945D064}"/>
                </a:ext>
              </a:extLst>
            </p:cNvPr>
            <p:cNvSpPr txBox="1">
              <a:spLocks noChangeArrowheads="1"/>
            </p:cNvSpPr>
            <p:nvPr/>
          </p:nvSpPr>
          <p:spPr bwMode="auto">
            <a:xfrm>
              <a:off x="2201863" y="3938589"/>
              <a:ext cx="2538412" cy="44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ZA" altLang="en-US" sz="1988" b="1">
                  <a:solidFill>
                    <a:schemeClr val="bg1"/>
                  </a:solidFill>
                </a:rPr>
                <a:t>Transition zone</a:t>
              </a:r>
              <a:endParaRPr lang="en-GB" altLang="en-US" sz="1988" b="1">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a:extLst>
              <a:ext uri="{FF2B5EF4-FFF2-40B4-BE49-F238E27FC236}">
                <a16:creationId xmlns:a16="http://schemas.microsoft.com/office/drawing/2014/main" xmlns="" id="{EEB75B7F-C380-4EB0-BB67-9E3CE5487F0E}"/>
              </a:ext>
            </a:extLst>
          </p:cNvPr>
          <p:cNvSpPr>
            <a:spLocks noChangeArrowheads="1"/>
          </p:cNvSpPr>
          <p:nvPr/>
        </p:nvSpPr>
        <p:spPr bwMode="auto">
          <a:xfrm>
            <a:off x="1411158" y="-149181"/>
            <a:ext cx="9434233" cy="7156361"/>
          </a:xfrm>
          <a:prstGeom prst="rect">
            <a:avLst/>
          </a:prstGeom>
          <a:solidFill>
            <a:schemeClr val="tx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graphicFrame>
        <p:nvGraphicFramePr>
          <p:cNvPr id="3" name="Diagram 2">
            <a:extLst>
              <a:ext uri="{FF2B5EF4-FFF2-40B4-BE49-F238E27FC236}">
                <a16:creationId xmlns:a16="http://schemas.microsoft.com/office/drawing/2014/main" xmlns="" id="{E257AE6D-834F-4D12-A730-A37567588248}"/>
              </a:ext>
            </a:extLst>
          </p:cNvPr>
          <p:cNvGraphicFramePr/>
          <p:nvPr/>
        </p:nvGraphicFramePr>
        <p:xfrm>
          <a:off x="3982195" y="240827"/>
          <a:ext cx="6114488" cy="63763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988" name="Rounded Rectangle 7">
            <a:extLst>
              <a:ext uri="{FF2B5EF4-FFF2-40B4-BE49-F238E27FC236}">
                <a16:creationId xmlns:a16="http://schemas.microsoft.com/office/drawing/2014/main" xmlns="" id="{611D5427-794B-4A7D-91F2-D3770DC2C89D}"/>
              </a:ext>
            </a:extLst>
          </p:cNvPr>
          <p:cNvSpPr>
            <a:spLocks noChangeArrowheads="1"/>
          </p:cNvSpPr>
          <p:nvPr/>
        </p:nvSpPr>
        <p:spPr bwMode="auto">
          <a:xfrm>
            <a:off x="2257472" y="120492"/>
            <a:ext cx="975411" cy="6617017"/>
          </a:xfrm>
          <a:prstGeom prst="roundRect">
            <a:avLst>
              <a:gd name="adj" fmla="val 16667"/>
            </a:avLst>
          </a:prstGeom>
          <a:solidFill>
            <a:srgbClr val="FFC000"/>
          </a:solidFill>
          <a:ln w="44450" algn="ctr">
            <a:solidFill>
              <a:schemeClr val="bg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3072" b="1"/>
              <a:t>L </a:t>
            </a:r>
          </a:p>
          <a:p>
            <a:pPr algn="ctr"/>
            <a:r>
              <a:rPr lang="en-ZA" altLang="en-US" sz="3072" b="1"/>
              <a:t>A</a:t>
            </a:r>
          </a:p>
          <a:p>
            <a:pPr algn="ctr"/>
            <a:r>
              <a:rPr lang="en-ZA" altLang="en-US" sz="3072" b="1"/>
              <a:t>N</a:t>
            </a:r>
          </a:p>
          <a:p>
            <a:pPr algn="ctr"/>
            <a:r>
              <a:rPr lang="en-ZA" altLang="en-US" sz="3072" b="1"/>
              <a:t>D</a:t>
            </a:r>
          </a:p>
          <a:p>
            <a:pPr algn="ctr"/>
            <a:endParaRPr lang="en-ZA" altLang="en-US" sz="3072" b="1"/>
          </a:p>
          <a:p>
            <a:pPr algn="ctr"/>
            <a:r>
              <a:rPr lang="en-ZA" altLang="en-US" sz="3072" b="1"/>
              <a:t>U</a:t>
            </a:r>
          </a:p>
          <a:p>
            <a:pPr algn="ctr"/>
            <a:r>
              <a:rPr lang="en-ZA" altLang="en-US" sz="3072" b="1"/>
              <a:t>S</a:t>
            </a:r>
          </a:p>
          <a:p>
            <a:pPr algn="ctr"/>
            <a:r>
              <a:rPr lang="en-ZA" altLang="en-US" sz="3072" b="1"/>
              <a:t>E</a:t>
            </a:r>
          </a:p>
          <a:p>
            <a:pPr algn="ctr"/>
            <a:endParaRPr lang="en-ZA" altLang="en-US" sz="3072" b="1"/>
          </a:p>
          <a:p>
            <a:pPr algn="ctr"/>
            <a:r>
              <a:rPr lang="en-ZA" altLang="en-US" sz="3072" b="1"/>
              <a:t>Z</a:t>
            </a:r>
          </a:p>
          <a:p>
            <a:pPr algn="ctr"/>
            <a:r>
              <a:rPr lang="en-ZA" altLang="en-US" sz="3072" b="1"/>
              <a:t>O</a:t>
            </a:r>
          </a:p>
          <a:p>
            <a:pPr algn="ctr"/>
            <a:r>
              <a:rPr lang="en-ZA" altLang="en-US" sz="3072" b="1"/>
              <a:t>N</a:t>
            </a:r>
          </a:p>
          <a:p>
            <a:pPr algn="ctr"/>
            <a:r>
              <a:rPr lang="en-ZA" altLang="en-US" sz="3072" b="1"/>
              <a:t>E</a:t>
            </a:r>
          </a:p>
          <a:p>
            <a:pPr algn="ctr"/>
            <a:r>
              <a:rPr lang="en-ZA" altLang="en-US" sz="3072" b="1"/>
              <a:t>S</a:t>
            </a:r>
          </a:p>
        </p:txBody>
      </p:sp>
      <p:cxnSp>
        <p:nvCxnSpPr>
          <p:cNvPr id="41989" name="Straight Connector 9">
            <a:extLst>
              <a:ext uri="{FF2B5EF4-FFF2-40B4-BE49-F238E27FC236}">
                <a16:creationId xmlns:a16="http://schemas.microsoft.com/office/drawing/2014/main" xmlns="" id="{1C1B9881-985C-4614-98FD-5AFE08F0F543}"/>
              </a:ext>
            </a:extLst>
          </p:cNvPr>
          <p:cNvCxnSpPr>
            <a:cxnSpLocks noChangeShapeType="1"/>
            <a:stCxn id="41988" idx="3"/>
          </p:cNvCxnSpPr>
          <p:nvPr/>
        </p:nvCxnSpPr>
        <p:spPr bwMode="auto">
          <a:xfrm flipV="1">
            <a:off x="3232883" y="695698"/>
            <a:ext cx="748771" cy="2734020"/>
          </a:xfrm>
          <a:prstGeom prst="line">
            <a:avLst/>
          </a:prstGeom>
          <a:noFill/>
          <a:ln w="31750" algn="ctr">
            <a:solidFill>
              <a:schemeClr val="bg1"/>
            </a:solidFill>
            <a:round/>
            <a:headEnd/>
            <a:tailEnd/>
          </a:ln>
          <a:extLst>
            <a:ext uri="{909E8E84-426E-40DD-AFC4-6F175D3DCCD1}">
              <a14:hiddenFill xmlns:a14="http://schemas.microsoft.com/office/drawing/2010/main">
                <a:noFill/>
              </a14:hiddenFill>
            </a:ext>
          </a:extLst>
        </p:spPr>
      </p:cxnSp>
      <p:cxnSp>
        <p:nvCxnSpPr>
          <p:cNvPr id="41990" name="Straight Connector 10">
            <a:extLst>
              <a:ext uri="{FF2B5EF4-FFF2-40B4-BE49-F238E27FC236}">
                <a16:creationId xmlns:a16="http://schemas.microsoft.com/office/drawing/2014/main" xmlns="" id="{0F923D51-1EDE-41AB-98C4-C49F2570EA07}"/>
              </a:ext>
            </a:extLst>
          </p:cNvPr>
          <p:cNvCxnSpPr>
            <a:cxnSpLocks noChangeShapeType="1"/>
            <a:stCxn id="41988" idx="3"/>
          </p:cNvCxnSpPr>
          <p:nvPr/>
        </p:nvCxnSpPr>
        <p:spPr bwMode="auto">
          <a:xfrm flipV="1">
            <a:off x="3232883" y="1737092"/>
            <a:ext cx="748771" cy="1692625"/>
          </a:xfrm>
          <a:prstGeom prst="line">
            <a:avLst/>
          </a:prstGeom>
          <a:noFill/>
          <a:ln w="31750" algn="ctr">
            <a:solidFill>
              <a:schemeClr val="bg1"/>
            </a:solidFill>
            <a:round/>
            <a:headEnd/>
            <a:tailEnd/>
          </a:ln>
          <a:extLst>
            <a:ext uri="{909E8E84-426E-40DD-AFC4-6F175D3DCCD1}">
              <a14:hiddenFill xmlns:a14="http://schemas.microsoft.com/office/drawing/2010/main">
                <a:noFill/>
              </a14:hiddenFill>
            </a:ext>
          </a:extLst>
        </p:spPr>
      </p:cxnSp>
      <p:cxnSp>
        <p:nvCxnSpPr>
          <p:cNvPr id="41991" name="Straight Connector 12">
            <a:extLst>
              <a:ext uri="{FF2B5EF4-FFF2-40B4-BE49-F238E27FC236}">
                <a16:creationId xmlns:a16="http://schemas.microsoft.com/office/drawing/2014/main" xmlns="" id="{F4C7322A-BF0F-42D3-A28C-E52337560A0B}"/>
              </a:ext>
            </a:extLst>
          </p:cNvPr>
          <p:cNvCxnSpPr>
            <a:cxnSpLocks noChangeShapeType="1"/>
            <a:stCxn id="41988" idx="3"/>
          </p:cNvCxnSpPr>
          <p:nvPr/>
        </p:nvCxnSpPr>
        <p:spPr bwMode="auto">
          <a:xfrm>
            <a:off x="3232883" y="3429718"/>
            <a:ext cx="748771" cy="559427"/>
          </a:xfrm>
          <a:prstGeom prst="line">
            <a:avLst/>
          </a:prstGeom>
          <a:noFill/>
          <a:ln w="31750" algn="ctr">
            <a:solidFill>
              <a:schemeClr val="bg1"/>
            </a:solidFill>
            <a:round/>
            <a:headEnd/>
            <a:tailEnd/>
          </a:ln>
          <a:extLst>
            <a:ext uri="{909E8E84-426E-40DD-AFC4-6F175D3DCCD1}">
              <a14:hiddenFill xmlns:a14="http://schemas.microsoft.com/office/drawing/2010/main">
                <a:noFill/>
              </a14:hiddenFill>
            </a:ext>
          </a:extLst>
        </p:spPr>
      </p:cxnSp>
      <p:cxnSp>
        <p:nvCxnSpPr>
          <p:cNvPr id="41992" name="Straight Connector 14">
            <a:extLst>
              <a:ext uri="{FF2B5EF4-FFF2-40B4-BE49-F238E27FC236}">
                <a16:creationId xmlns:a16="http://schemas.microsoft.com/office/drawing/2014/main" xmlns="" id="{A22E97E1-0D65-45CD-98E7-EE0DF1A685BE}"/>
              </a:ext>
            </a:extLst>
          </p:cNvPr>
          <p:cNvCxnSpPr>
            <a:cxnSpLocks noChangeShapeType="1"/>
          </p:cNvCxnSpPr>
          <p:nvPr/>
        </p:nvCxnSpPr>
        <p:spPr bwMode="auto">
          <a:xfrm flipV="1">
            <a:off x="3232883" y="2832995"/>
            <a:ext cx="748771" cy="595287"/>
          </a:xfrm>
          <a:prstGeom prst="line">
            <a:avLst/>
          </a:prstGeom>
          <a:noFill/>
          <a:ln w="31750" algn="ctr">
            <a:solidFill>
              <a:schemeClr val="bg1"/>
            </a:solidFill>
            <a:round/>
            <a:headEnd/>
            <a:tailEnd/>
          </a:ln>
          <a:extLst>
            <a:ext uri="{909E8E84-426E-40DD-AFC4-6F175D3DCCD1}">
              <a14:hiddenFill xmlns:a14="http://schemas.microsoft.com/office/drawing/2010/main">
                <a:noFill/>
              </a14:hiddenFill>
            </a:ext>
          </a:extLst>
        </p:spPr>
      </p:cxnSp>
      <p:cxnSp>
        <p:nvCxnSpPr>
          <p:cNvPr id="41993" name="Straight Connector 16">
            <a:extLst>
              <a:ext uri="{FF2B5EF4-FFF2-40B4-BE49-F238E27FC236}">
                <a16:creationId xmlns:a16="http://schemas.microsoft.com/office/drawing/2014/main" xmlns="" id="{9BEF51EF-C8C3-480D-B149-4A19A8F2E752}"/>
              </a:ext>
            </a:extLst>
          </p:cNvPr>
          <p:cNvCxnSpPr>
            <a:cxnSpLocks noChangeShapeType="1"/>
          </p:cNvCxnSpPr>
          <p:nvPr/>
        </p:nvCxnSpPr>
        <p:spPr bwMode="auto">
          <a:xfrm flipH="1" flipV="1">
            <a:off x="3232883" y="3471316"/>
            <a:ext cx="748771" cy="1649592"/>
          </a:xfrm>
          <a:prstGeom prst="line">
            <a:avLst/>
          </a:prstGeom>
          <a:noFill/>
          <a:ln w="31750" algn="ctr">
            <a:solidFill>
              <a:schemeClr val="bg1"/>
            </a:solidFill>
            <a:round/>
            <a:headEnd/>
            <a:tailEnd/>
          </a:ln>
          <a:extLst>
            <a:ext uri="{909E8E84-426E-40DD-AFC4-6F175D3DCCD1}">
              <a14:hiddenFill xmlns:a14="http://schemas.microsoft.com/office/drawing/2010/main">
                <a:noFill/>
              </a14:hiddenFill>
            </a:ext>
          </a:extLst>
        </p:spPr>
      </p:cxnSp>
      <p:cxnSp>
        <p:nvCxnSpPr>
          <p:cNvPr id="41994" name="Straight Connector 18">
            <a:extLst>
              <a:ext uri="{FF2B5EF4-FFF2-40B4-BE49-F238E27FC236}">
                <a16:creationId xmlns:a16="http://schemas.microsoft.com/office/drawing/2014/main" xmlns="" id="{2E76CA60-4A89-4EA1-923C-69566E7FED84}"/>
              </a:ext>
            </a:extLst>
          </p:cNvPr>
          <p:cNvCxnSpPr>
            <a:cxnSpLocks noChangeShapeType="1"/>
          </p:cNvCxnSpPr>
          <p:nvPr/>
        </p:nvCxnSpPr>
        <p:spPr bwMode="auto">
          <a:xfrm>
            <a:off x="3232883" y="3471316"/>
            <a:ext cx="748771" cy="2782790"/>
          </a:xfrm>
          <a:prstGeom prst="line">
            <a:avLst/>
          </a:prstGeom>
          <a:noFill/>
          <a:ln w="31750" algn="ctr">
            <a:solidFill>
              <a:schemeClr val="bg1"/>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a:extLst>
              <a:ext uri="{FF2B5EF4-FFF2-40B4-BE49-F238E27FC236}">
                <a16:creationId xmlns:a16="http://schemas.microsoft.com/office/drawing/2014/main" xmlns="" id="{753B2AE4-1206-46AA-9C66-E1B8E9666A60}"/>
              </a:ext>
            </a:extLst>
          </p:cNvPr>
          <p:cNvSpPr>
            <a:spLocks noChangeArrowheads="1"/>
          </p:cNvSpPr>
          <p:nvPr/>
        </p:nvSpPr>
        <p:spPr bwMode="auto">
          <a:xfrm>
            <a:off x="1346610" y="-149180"/>
            <a:ext cx="9434233" cy="7222345"/>
          </a:xfrm>
          <a:prstGeom prst="rect">
            <a:avLst/>
          </a:prstGeom>
          <a:solidFill>
            <a:schemeClr val="bg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26"/>
          </a:p>
        </p:txBody>
      </p:sp>
      <p:pic>
        <p:nvPicPr>
          <p:cNvPr id="43011" name="Picture 2">
            <a:extLst>
              <a:ext uri="{FF2B5EF4-FFF2-40B4-BE49-F238E27FC236}">
                <a16:creationId xmlns:a16="http://schemas.microsoft.com/office/drawing/2014/main" xmlns="" id="{6B34FA84-CA50-46F6-9942-C75F77BD0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7516" y="566600"/>
            <a:ext cx="4522752" cy="2992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2" name="TextBox 1">
            <a:extLst>
              <a:ext uri="{FF2B5EF4-FFF2-40B4-BE49-F238E27FC236}">
                <a16:creationId xmlns:a16="http://schemas.microsoft.com/office/drawing/2014/main" xmlns="" id="{E42EF634-5101-4B5F-9539-B215C4425D7E}"/>
              </a:ext>
            </a:extLst>
          </p:cNvPr>
          <p:cNvSpPr txBox="1">
            <a:spLocks noChangeArrowheads="1"/>
          </p:cNvSpPr>
          <p:nvPr/>
        </p:nvSpPr>
        <p:spPr bwMode="auto">
          <a:xfrm>
            <a:off x="1867307" y="1477461"/>
            <a:ext cx="3218856" cy="982448"/>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2892"/>
              <a:t>Land-use zones</a:t>
            </a:r>
          </a:p>
          <a:p>
            <a:pPr algn="ctr"/>
            <a:r>
              <a:rPr lang="en-ZA" altLang="en-US" sz="2892" b="1"/>
              <a:t>CBD</a:t>
            </a:r>
          </a:p>
        </p:txBody>
      </p:sp>
      <p:graphicFrame>
        <p:nvGraphicFramePr>
          <p:cNvPr id="7" name="Table 6">
            <a:extLst>
              <a:ext uri="{FF2B5EF4-FFF2-40B4-BE49-F238E27FC236}">
                <a16:creationId xmlns:a16="http://schemas.microsoft.com/office/drawing/2014/main" xmlns="" id="{27506ACC-EF27-48D2-ABCE-8AE63A52B3E6}"/>
              </a:ext>
            </a:extLst>
          </p:cNvPr>
          <p:cNvGraphicFramePr>
            <a:graphicFrameLocks noGrp="1"/>
          </p:cNvGraphicFramePr>
          <p:nvPr/>
        </p:nvGraphicFramePr>
        <p:xfrm>
          <a:off x="2062390" y="3857177"/>
          <a:ext cx="8133206" cy="2682240"/>
        </p:xfrm>
        <a:graphic>
          <a:graphicData uri="http://schemas.openxmlformats.org/drawingml/2006/table">
            <a:tbl>
              <a:tblPr firstRow="1" firstCol="1" bandRow="1">
                <a:tableStyleId>{5940675A-B579-460E-94D1-54222C63F5DA}</a:tableStyleId>
              </a:tblPr>
              <a:tblGrid>
                <a:gridCol w="4230213">
                  <a:extLst>
                    <a:ext uri="{9D8B030D-6E8A-4147-A177-3AD203B41FA5}">
                      <a16:colId xmlns:a16="http://schemas.microsoft.com/office/drawing/2014/main" xmlns="" val="4086447167"/>
                    </a:ext>
                  </a:extLst>
                </a:gridCol>
                <a:gridCol w="3902993">
                  <a:extLst>
                    <a:ext uri="{9D8B030D-6E8A-4147-A177-3AD203B41FA5}">
                      <a16:colId xmlns:a16="http://schemas.microsoft.com/office/drawing/2014/main" xmlns="" val="1582203473"/>
                    </a:ext>
                  </a:extLst>
                </a:gridCol>
              </a:tblGrid>
              <a:tr h="330636">
                <a:tc>
                  <a:txBody>
                    <a:bodyPr/>
                    <a:lstStyle/>
                    <a:p>
                      <a:pPr algn="ctr">
                        <a:spcAft>
                          <a:spcPts val="0"/>
                        </a:spcAft>
                      </a:pPr>
                      <a:r>
                        <a:rPr lang="en-ZA" sz="2200" b="1" dirty="0">
                          <a:effectLst/>
                        </a:rPr>
                        <a:t>Where?</a:t>
                      </a:r>
                      <a:endParaRPr lang="en-ZA"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968" marR="61968" marT="0" marB="0"/>
                </a:tc>
                <a:tc>
                  <a:txBody>
                    <a:bodyPr/>
                    <a:lstStyle/>
                    <a:p>
                      <a:pPr algn="ctr">
                        <a:spcAft>
                          <a:spcPts val="0"/>
                        </a:spcAft>
                      </a:pPr>
                      <a:r>
                        <a:rPr lang="en-ZA" sz="2200" b="1" dirty="0">
                          <a:effectLst/>
                        </a:rPr>
                        <a:t>Characteristics</a:t>
                      </a:r>
                      <a:endParaRPr lang="en-ZA"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968" marR="61968" marT="0" marB="0"/>
                </a:tc>
                <a:extLst>
                  <a:ext uri="{0D108BD9-81ED-4DB2-BD59-A6C34878D82A}">
                    <a16:rowId xmlns:a16="http://schemas.microsoft.com/office/drawing/2014/main" xmlns="" val="294791856"/>
                  </a:ext>
                </a:extLst>
              </a:tr>
              <a:tr h="2314449">
                <a:tc>
                  <a:txBody>
                    <a:bodyPr/>
                    <a:lstStyle/>
                    <a:p>
                      <a:pPr marL="342900" lvl="0" indent="-342900">
                        <a:spcAft>
                          <a:spcPts val="0"/>
                        </a:spcAft>
                        <a:buFont typeface="Symbol" panose="05050102010706020507" pitchFamily="18" charset="2"/>
                        <a:buChar char=""/>
                      </a:pPr>
                      <a:r>
                        <a:rPr lang="en-ZA" sz="2200" dirty="0">
                          <a:effectLst/>
                        </a:rPr>
                        <a:t>Most accessible</a:t>
                      </a:r>
                    </a:p>
                    <a:p>
                      <a:pPr marL="342900" lvl="0" indent="-342900">
                        <a:spcAft>
                          <a:spcPts val="0"/>
                        </a:spcAft>
                        <a:buFont typeface="Symbol" panose="05050102010706020507" pitchFamily="18" charset="2"/>
                        <a:buChar char=""/>
                      </a:pPr>
                      <a:r>
                        <a:rPr lang="en-ZA" sz="2200" dirty="0">
                          <a:effectLst/>
                        </a:rPr>
                        <a:t>Where transport routes meet</a:t>
                      </a:r>
                    </a:p>
                    <a:p>
                      <a:pPr marL="342900" lvl="0" indent="-342900">
                        <a:spcAft>
                          <a:spcPts val="0"/>
                        </a:spcAft>
                        <a:buFont typeface="Symbol" panose="05050102010706020507" pitchFamily="18" charset="2"/>
                        <a:buChar char=""/>
                      </a:pPr>
                      <a:r>
                        <a:rPr lang="en-ZA" sz="2200" dirty="0">
                          <a:effectLst/>
                        </a:rPr>
                        <a:t>In the city centre</a:t>
                      </a:r>
                      <a:endParaRPr lang="en-ZA"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1968" marR="61968" marT="0" marB="0"/>
                </a:tc>
                <a:tc>
                  <a:txBody>
                    <a:bodyPr/>
                    <a:lstStyle/>
                    <a:p>
                      <a:pPr marL="342900" lvl="0" indent="-342900">
                        <a:spcAft>
                          <a:spcPts val="0"/>
                        </a:spcAft>
                        <a:buFont typeface="Symbol" panose="05050102010706020507" pitchFamily="18" charset="2"/>
                        <a:buChar char=""/>
                      </a:pPr>
                      <a:r>
                        <a:rPr lang="en-ZA" sz="2200" dirty="0">
                          <a:effectLst/>
                        </a:rPr>
                        <a:t>Highest land values</a:t>
                      </a:r>
                    </a:p>
                    <a:p>
                      <a:pPr marL="342900" lvl="0" indent="-342900">
                        <a:spcAft>
                          <a:spcPts val="0"/>
                        </a:spcAft>
                        <a:buFont typeface="Symbol" panose="05050102010706020507" pitchFamily="18" charset="2"/>
                        <a:buChar char=""/>
                      </a:pPr>
                      <a:r>
                        <a:rPr lang="en-ZA" sz="2200" dirty="0">
                          <a:effectLst/>
                        </a:rPr>
                        <a:t>Highest building density</a:t>
                      </a:r>
                    </a:p>
                    <a:p>
                      <a:pPr marL="342900" lvl="0" indent="-342900">
                        <a:spcAft>
                          <a:spcPts val="0"/>
                        </a:spcAft>
                        <a:buFont typeface="Symbol" panose="05050102010706020507" pitchFamily="18" charset="2"/>
                        <a:buChar char=""/>
                      </a:pPr>
                      <a:r>
                        <a:rPr lang="en-ZA" sz="2200" dirty="0">
                          <a:effectLst/>
                        </a:rPr>
                        <a:t>Tallest buildings</a:t>
                      </a:r>
                    </a:p>
                    <a:p>
                      <a:pPr marL="342900" lvl="0" indent="-342900">
                        <a:spcAft>
                          <a:spcPts val="0"/>
                        </a:spcAft>
                        <a:buFont typeface="Symbol" panose="05050102010706020507" pitchFamily="18" charset="2"/>
                        <a:buChar char=""/>
                      </a:pPr>
                      <a:r>
                        <a:rPr lang="en-ZA" sz="2200" dirty="0">
                          <a:effectLst/>
                        </a:rPr>
                        <a:t>Concentration of shops and offices</a:t>
                      </a:r>
                    </a:p>
                    <a:p>
                      <a:pPr marL="342900" lvl="0" indent="-342900">
                        <a:spcAft>
                          <a:spcPts val="0"/>
                        </a:spcAft>
                        <a:buFont typeface="Symbol" panose="05050102010706020507" pitchFamily="18" charset="2"/>
                        <a:buChar char=""/>
                      </a:pPr>
                      <a:r>
                        <a:rPr lang="en-ZA" sz="2200" dirty="0">
                          <a:effectLst/>
                        </a:rPr>
                        <a:t>High-order commercial functions</a:t>
                      </a:r>
                      <a:endParaRPr lang="en-ZA"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1968" marR="61968" marT="0" marB="0"/>
                </a:tc>
                <a:extLst>
                  <a:ext uri="{0D108BD9-81ED-4DB2-BD59-A6C34878D82A}">
                    <a16:rowId xmlns:a16="http://schemas.microsoft.com/office/drawing/2014/main" xmlns="" val="3506955358"/>
                  </a:ext>
                </a:extLst>
              </a:tr>
            </a:tbl>
          </a:graphicData>
        </a:graphic>
      </p:graphicFrame>
    </p:spTree>
    <p:extLst>
      <p:ext uri="{BB962C8B-B14F-4D97-AF65-F5344CB8AC3E}">
        <p14:creationId xmlns:p14="http://schemas.microsoft.com/office/powerpoint/2010/main" val="928904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C3EFA974-9E4E-4CB9-9E2B-C0D2664C3B4C}"/>
              </a:ext>
            </a:extLst>
          </p:cNvPr>
          <p:cNvSpPr>
            <a:spLocks noChangeArrowheads="1"/>
          </p:cNvSpPr>
          <p:nvPr/>
        </p:nvSpPr>
        <p:spPr bwMode="auto">
          <a:xfrm>
            <a:off x="1411159" y="-84632"/>
            <a:ext cx="9500217" cy="7091813"/>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graphicFrame>
        <p:nvGraphicFramePr>
          <p:cNvPr id="2" name="Table 1">
            <a:extLst>
              <a:ext uri="{FF2B5EF4-FFF2-40B4-BE49-F238E27FC236}">
                <a16:creationId xmlns:a16="http://schemas.microsoft.com/office/drawing/2014/main" xmlns="" id="{D7030E9B-22E9-4D5C-B983-AA3F0624682D}"/>
              </a:ext>
            </a:extLst>
          </p:cNvPr>
          <p:cNvGraphicFramePr>
            <a:graphicFrameLocks noGrp="1"/>
          </p:cNvGraphicFramePr>
          <p:nvPr/>
        </p:nvGraphicFramePr>
        <p:xfrm>
          <a:off x="2139848" y="2449142"/>
          <a:ext cx="8120297" cy="3688080"/>
        </p:xfrm>
        <a:graphic>
          <a:graphicData uri="http://schemas.openxmlformats.org/drawingml/2006/table">
            <a:tbl>
              <a:tblPr firstRow="1" firstCol="1" bandRow="1">
                <a:tableStyleId>{5940675A-B579-460E-94D1-54222C63F5DA}</a:tableStyleId>
              </a:tblPr>
              <a:tblGrid>
                <a:gridCol w="451184">
                  <a:extLst>
                    <a:ext uri="{9D8B030D-6E8A-4147-A177-3AD203B41FA5}">
                      <a16:colId xmlns:a16="http://schemas.microsoft.com/office/drawing/2014/main" xmlns="" val="3692618114"/>
                    </a:ext>
                  </a:extLst>
                </a:gridCol>
                <a:gridCol w="1657956">
                  <a:extLst>
                    <a:ext uri="{9D8B030D-6E8A-4147-A177-3AD203B41FA5}">
                      <a16:colId xmlns:a16="http://schemas.microsoft.com/office/drawing/2014/main" xmlns="" val="1400075625"/>
                    </a:ext>
                  </a:extLst>
                </a:gridCol>
                <a:gridCol w="3792915">
                  <a:extLst>
                    <a:ext uri="{9D8B030D-6E8A-4147-A177-3AD203B41FA5}">
                      <a16:colId xmlns:a16="http://schemas.microsoft.com/office/drawing/2014/main" xmlns="" val="2764383460"/>
                    </a:ext>
                  </a:extLst>
                </a:gridCol>
                <a:gridCol w="2218242">
                  <a:extLst>
                    <a:ext uri="{9D8B030D-6E8A-4147-A177-3AD203B41FA5}">
                      <a16:colId xmlns:a16="http://schemas.microsoft.com/office/drawing/2014/main" xmlns="" val="3064608480"/>
                    </a:ext>
                  </a:extLst>
                </a:gridCol>
              </a:tblGrid>
              <a:tr h="330492">
                <a:tc gridSpan="2">
                  <a:txBody>
                    <a:bodyPr/>
                    <a:lstStyle/>
                    <a:p>
                      <a:pPr algn="ctr">
                        <a:spcAft>
                          <a:spcPts val="0"/>
                        </a:spcAft>
                      </a:pPr>
                      <a:r>
                        <a:rPr lang="en-ZA" sz="2200" b="1">
                          <a:effectLst/>
                        </a:rPr>
                        <a:t>Land use zone</a:t>
                      </a:r>
                      <a:endParaRPr lang="en-ZA" sz="2200" b="1">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tc hMerge="1">
                  <a:txBody>
                    <a:bodyPr/>
                    <a:lstStyle/>
                    <a:p>
                      <a:endParaRPr lang="en-ZA"/>
                    </a:p>
                  </a:txBody>
                  <a:tcPr/>
                </a:tc>
                <a:tc>
                  <a:txBody>
                    <a:bodyPr/>
                    <a:lstStyle/>
                    <a:p>
                      <a:pPr algn="ctr">
                        <a:spcAft>
                          <a:spcPts val="0"/>
                        </a:spcAft>
                      </a:pPr>
                      <a:r>
                        <a:rPr lang="en-ZA" sz="2200" b="1">
                          <a:effectLst/>
                        </a:rPr>
                        <a:t>Where?</a:t>
                      </a:r>
                      <a:endParaRPr lang="en-ZA" sz="2200" b="1">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tc>
                  <a:txBody>
                    <a:bodyPr/>
                    <a:lstStyle/>
                    <a:p>
                      <a:pPr algn="ctr">
                        <a:spcAft>
                          <a:spcPts val="0"/>
                        </a:spcAft>
                      </a:pPr>
                      <a:r>
                        <a:rPr lang="en-ZA" sz="2200" b="1" dirty="0">
                          <a:effectLst/>
                        </a:rPr>
                        <a:t>Characteristics</a:t>
                      </a:r>
                      <a:endParaRPr lang="en-ZA"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extLst>
                  <a:ext uri="{0D108BD9-81ED-4DB2-BD59-A6C34878D82A}">
                    <a16:rowId xmlns:a16="http://schemas.microsoft.com/office/drawing/2014/main" xmlns="" val="273551977"/>
                  </a:ext>
                </a:extLst>
              </a:tr>
              <a:tr h="1321969">
                <a:tc rowSpan="2">
                  <a:txBody>
                    <a:bodyPr/>
                    <a:lstStyle/>
                    <a:p>
                      <a:pPr marL="71755" marR="71755" algn="ctr">
                        <a:spcAft>
                          <a:spcPts val="0"/>
                        </a:spcAft>
                      </a:pPr>
                      <a:r>
                        <a:rPr lang="en-ZA" sz="2200">
                          <a:effectLst/>
                        </a:rPr>
                        <a:t>Industries</a:t>
                      </a:r>
                      <a:endParaRPr lang="en-ZA" sz="2200">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vert="vert270"/>
                </a:tc>
                <a:tc>
                  <a:txBody>
                    <a:bodyPr/>
                    <a:lstStyle/>
                    <a:p>
                      <a:pPr>
                        <a:spcAft>
                          <a:spcPts val="0"/>
                        </a:spcAft>
                      </a:pPr>
                      <a:r>
                        <a:rPr lang="en-ZA" sz="2200">
                          <a:effectLst/>
                        </a:rPr>
                        <a:t>(a) Light </a:t>
                      </a:r>
                    </a:p>
                    <a:p>
                      <a:pPr>
                        <a:spcAft>
                          <a:spcPts val="0"/>
                        </a:spcAft>
                      </a:pPr>
                      <a:r>
                        <a:rPr lang="en-ZA" sz="2200">
                          <a:effectLst/>
                        </a:rPr>
                        <a:t>     industry</a:t>
                      </a:r>
                      <a:endParaRPr lang="en-ZA" sz="2200">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tc>
                  <a:txBody>
                    <a:bodyPr/>
                    <a:lstStyle/>
                    <a:p>
                      <a:pPr marL="342900" lvl="0" indent="-342900">
                        <a:spcAft>
                          <a:spcPts val="0"/>
                        </a:spcAft>
                        <a:buFont typeface="Symbol" panose="05050102010706020507" pitchFamily="18" charset="2"/>
                        <a:buChar char=""/>
                      </a:pPr>
                      <a:r>
                        <a:rPr lang="en-ZA" sz="2200" dirty="0">
                          <a:effectLst/>
                        </a:rPr>
                        <a:t>Often near CBD or residential areas</a:t>
                      </a:r>
                    </a:p>
                    <a:p>
                      <a:pPr marL="342900" lvl="0" indent="-342900">
                        <a:spcAft>
                          <a:spcPts val="0"/>
                        </a:spcAft>
                        <a:buFont typeface="Symbol" panose="05050102010706020507" pitchFamily="18" charset="2"/>
                        <a:buChar char=""/>
                      </a:pPr>
                      <a:r>
                        <a:rPr lang="en-ZA" sz="2200" dirty="0">
                          <a:effectLst/>
                        </a:rPr>
                        <a:t>In planned industrial estates</a:t>
                      </a:r>
                    </a:p>
                    <a:p>
                      <a:pPr marL="342900" lvl="0" indent="-342900">
                        <a:spcAft>
                          <a:spcPts val="0"/>
                        </a:spcAft>
                        <a:buFont typeface="Symbol" panose="05050102010706020507" pitchFamily="18" charset="2"/>
                        <a:buChar char=""/>
                      </a:pPr>
                      <a:r>
                        <a:rPr lang="en-ZA" sz="2200" dirty="0">
                          <a:effectLst/>
                        </a:rPr>
                        <a:t>Near road transport</a:t>
                      </a:r>
                      <a:endParaRPr lang="en-ZA"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tc>
                  <a:txBody>
                    <a:bodyPr/>
                    <a:lstStyle/>
                    <a:p>
                      <a:pPr marL="342900" lvl="0" indent="-342900">
                        <a:spcAft>
                          <a:spcPts val="0"/>
                        </a:spcAft>
                        <a:buFont typeface="Symbol" panose="05050102010706020507" pitchFamily="18" charset="2"/>
                        <a:buChar char=""/>
                      </a:pPr>
                      <a:r>
                        <a:rPr lang="en-ZA" sz="2200" dirty="0">
                          <a:effectLst/>
                        </a:rPr>
                        <a:t>Little noise and air pollution</a:t>
                      </a:r>
                    </a:p>
                    <a:p>
                      <a:pPr marL="342900" lvl="0" indent="-342900">
                        <a:spcAft>
                          <a:spcPts val="0"/>
                        </a:spcAft>
                        <a:buFont typeface="Symbol" panose="05050102010706020507" pitchFamily="18" charset="2"/>
                        <a:buChar char=""/>
                      </a:pPr>
                      <a:r>
                        <a:rPr lang="en-ZA" sz="2200" dirty="0">
                          <a:effectLst/>
                        </a:rPr>
                        <a:t>No heavy machinery</a:t>
                      </a:r>
                    </a:p>
                  </a:txBody>
                  <a:tcPr marL="61967" marR="61967" marT="0" marB="0"/>
                </a:tc>
                <a:extLst>
                  <a:ext uri="{0D108BD9-81ED-4DB2-BD59-A6C34878D82A}">
                    <a16:rowId xmlns:a16="http://schemas.microsoft.com/office/drawing/2014/main" xmlns="" val="2314930099"/>
                  </a:ext>
                </a:extLst>
              </a:tr>
              <a:tr h="1982953">
                <a:tc vMerge="1">
                  <a:txBody>
                    <a:bodyPr/>
                    <a:lstStyle/>
                    <a:p>
                      <a:endParaRPr lang="en-ZA"/>
                    </a:p>
                  </a:txBody>
                  <a:tcPr/>
                </a:tc>
                <a:tc>
                  <a:txBody>
                    <a:bodyPr/>
                    <a:lstStyle/>
                    <a:p>
                      <a:pPr>
                        <a:spcAft>
                          <a:spcPts val="0"/>
                        </a:spcAft>
                      </a:pPr>
                      <a:r>
                        <a:rPr lang="en-ZA" sz="2200">
                          <a:effectLst/>
                        </a:rPr>
                        <a:t>(b) Heavy </a:t>
                      </a:r>
                    </a:p>
                    <a:p>
                      <a:pPr>
                        <a:spcAft>
                          <a:spcPts val="0"/>
                        </a:spcAft>
                      </a:pPr>
                      <a:r>
                        <a:rPr lang="en-ZA" sz="2200">
                          <a:effectLst/>
                        </a:rPr>
                        <a:t>     industry</a:t>
                      </a:r>
                      <a:endParaRPr lang="en-ZA" sz="2200">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tc>
                  <a:txBody>
                    <a:bodyPr/>
                    <a:lstStyle/>
                    <a:p>
                      <a:pPr marL="342900" lvl="0" indent="-342900">
                        <a:spcAft>
                          <a:spcPts val="0"/>
                        </a:spcAft>
                        <a:buFont typeface="Symbol" panose="05050102010706020507" pitchFamily="18" charset="2"/>
                        <a:buChar char=""/>
                      </a:pPr>
                      <a:r>
                        <a:rPr lang="en-ZA" sz="2200">
                          <a:effectLst/>
                        </a:rPr>
                        <a:t>On outskirts of the city on cheap land</a:t>
                      </a:r>
                    </a:p>
                    <a:p>
                      <a:pPr marL="342900" lvl="0" indent="-342900">
                        <a:spcAft>
                          <a:spcPts val="0"/>
                        </a:spcAft>
                        <a:buFont typeface="Symbol" panose="05050102010706020507" pitchFamily="18" charset="2"/>
                        <a:buChar char=""/>
                      </a:pPr>
                      <a:r>
                        <a:rPr lang="en-ZA" sz="2200">
                          <a:effectLst/>
                        </a:rPr>
                        <a:t>Near major road and rail networks</a:t>
                      </a:r>
                    </a:p>
                    <a:p>
                      <a:pPr marL="342900" lvl="0" indent="-342900">
                        <a:spcAft>
                          <a:spcPts val="0"/>
                        </a:spcAft>
                        <a:buFont typeface="Symbol" panose="05050102010706020507" pitchFamily="18" charset="2"/>
                        <a:buChar char=""/>
                      </a:pPr>
                      <a:r>
                        <a:rPr lang="en-ZA" sz="2200">
                          <a:effectLst/>
                        </a:rPr>
                        <a:t>On flat land</a:t>
                      </a:r>
                    </a:p>
                    <a:p>
                      <a:pPr marL="342900" lvl="0" indent="-342900">
                        <a:spcAft>
                          <a:spcPts val="0"/>
                        </a:spcAft>
                        <a:buFont typeface="Symbol" panose="05050102010706020507" pitchFamily="18" charset="2"/>
                        <a:buChar char=""/>
                      </a:pPr>
                      <a:r>
                        <a:rPr lang="en-ZA" sz="2200">
                          <a:effectLst/>
                        </a:rPr>
                        <a:t>Near water source</a:t>
                      </a:r>
                      <a:endParaRPr lang="en-ZA" sz="2200">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tc>
                  <a:txBody>
                    <a:bodyPr/>
                    <a:lstStyle/>
                    <a:p>
                      <a:pPr marL="342900" lvl="0" indent="-342900">
                        <a:spcAft>
                          <a:spcPts val="0"/>
                        </a:spcAft>
                        <a:buFont typeface="Symbol" panose="05050102010706020507" pitchFamily="18" charset="2"/>
                        <a:buChar char=""/>
                      </a:pPr>
                      <a:r>
                        <a:rPr lang="en-ZA" sz="2200" dirty="0">
                          <a:effectLst/>
                        </a:rPr>
                        <a:t>Lots of air and noise pollution</a:t>
                      </a:r>
                    </a:p>
                    <a:p>
                      <a:pPr marL="342900" lvl="0" indent="-342900">
                        <a:spcAft>
                          <a:spcPts val="0"/>
                        </a:spcAft>
                        <a:buFont typeface="Symbol" panose="05050102010706020507" pitchFamily="18" charset="2"/>
                        <a:buChar char=""/>
                      </a:pPr>
                      <a:r>
                        <a:rPr lang="en-ZA" sz="2200" dirty="0">
                          <a:effectLst/>
                        </a:rPr>
                        <a:t>Dangerous</a:t>
                      </a:r>
                    </a:p>
                    <a:p>
                      <a:pPr>
                        <a:spcAft>
                          <a:spcPts val="0"/>
                        </a:spcAft>
                      </a:pPr>
                      <a:r>
                        <a:rPr lang="en-ZA" sz="2200" dirty="0">
                          <a:effectLst/>
                        </a:rPr>
                        <a:t> </a:t>
                      </a:r>
                      <a:endParaRPr lang="en-ZA"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extLst>
                  <a:ext uri="{0D108BD9-81ED-4DB2-BD59-A6C34878D82A}">
                    <a16:rowId xmlns:a16="http://schemas.microsoft.com/office/drawing/2014/main" xmlns="" val="308419820"/>
                  </a:ext>
                </a:extLst>
              </a:tr>
            </a:tbl>
          </a:graphicData>
        </a:graphic>
      </p:graphicFrame>
      <p:sp>
        <p:nvSpPr>
          <p:cNvPr id="44036" name="TextBox 3">
            <a:extLst>
              <a:ext uri="{FF2B5EF4-FFF2-40B4-BE49-F238E27FC236}">
                <a16:creationId xmlns:a16="http://schemas.microsoft.com/office/drawing/2014/main" xmlns="" id="{B55733C3-7564-4D17-ADC9-7F2D22085CDE}"/>
              </a:ext>
            </a:extLst>
          </p:cNvPr>
          <p:cNvSpPr txBox="1">
            <a:spLocks noChangeArrowheads="1"/>
          </p:cNvSpPr>
          <p:nvPr/>
        </p:nvSpPr>
        <p:spPr bwMode="auto">
          <a:xfrm>
            <a:off x="1867307" y="730124"/>
            <a:ext cx="3218856" cy="982448"/>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2892"/>
              <a:t>Land-use zones</a:t>
            </a:r>
          </a:p>
          <a:p>
            <a:pPr algn="ctr"/>
            <a:r>
              <a:rPr lang="en-ZA" altLang="en-US" sz="2892" b="1"/>
              <a:t>INDUSTRIES</a:t>
            </a:r>
          </a:p>
        </p:txBody>
      </p:sp>
      <p:pic>
        <p:nvPicPr>
          <p:cNvPr id="82946" name="Picture 2" descr="Image result for image industries">
            <a:extLst>
              <a:ext uri="{FF2B5EF4-FFF2-40B4-BE49-F238E27FC236}">
                <a16:creationId xmlns:a16="http://schemas.microsoft.com/office/drawing/2014/main" xmlns="" id="{12B8C615-4BD9-42E0-BDC6-A5BE08E4E5BA}"/>
              </a:ext>
            </a:extLst>
          </p:cNvPr>
          <p:cNvPicPr>
            <a:picLocks noChangeAspect="1" noChangeArrowheads="1"/>
          </p:cNvPicPr>
          <p:nvPr/>
        </p:nvPicPr>
        <p:blipFill>
          <a:blip r:embed="rId2"/>
          <a:srcRect/>
          <a:stretch>
            <a:fillRect/>
          </a:stretch>
        </p:blipFill>
        <p:spPr bwMode="auto">
          <a:xfrm>
            <a:off x="5380221" y="200820"/>
            <a:ext cx="5009022" cy="2032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575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AE0F8E-5B96-4DAA-BED8-95FF97EE8042}"/>
              </a:ext>
            </a:extLst>
          </p:cNvPr>
          <p:cNvSpPr>
            <a:spLocks noGrp="1"/>
          </p:cNvSpPr>
          <p:nvPr>
            <p:ph type="title"/>
          </p:nvPr>
        </p:nvSpPr>
        <p:spPr>
          <a:xfrm>
            <a:off x="609600" y="274638"/>
            <a:ext cx="10972800" cy="715263"/>
          </a:xfrm>
        </p:spPr>
        <p:txBody>
          <a:bodyPr>
            <a:normAutofit fontScale="90000"/>
          </a:bodyPr>
          <a:lstStyle/>
          <a:p>
            <a:r>
              <a:rPr lang="en-US" b="1" dirty="0"/>
              <a:t/>
            </a:r>
            <a:br>
              <a:rPr lang="en-US" b="1" dirty="0"/>
            </a:br>
            <a:r>
              <a:rPr lang="en-US" b="1" dirty="0"/>
              <a:t>Topics -Urban Settlements</a:t>
            </a:r>
            <a:r>
              <a:rPr lang="en-ZA" dirty="0"/>
              <a:t/>
            </a:r>
            <a:br>
              <a:rPr lang="en-ZA" dirty="0"/>
            </a:br>
            <a:endParaRPr lang="en-ZA" dirty="0"/>
          </a:p>
        </p:txBody>
      </p:sp>
      <p:sp>
        <p:nvSpPr>
          <p:cNvPr id="3" name="Content Placeholder 2">
            <a:extLst>
              <a:ext uri="{FF2B5EF4-FFF2-40B4-BE49-F238E27FC236}">
                <a16:creationId xmlns:a16="http://schemas.microsoft.com/office/drawing/2014/main" xmlns="" id="{F5602D0A-648A-4A9C-80D5-B4D88A7B47A8}"/>
              </a:ext>
            </a:extLst>
          </p:cNvPr>
          <p:cNvSpPr>
            <a:spLocks noGrp="1"/>
          </p:cNvSpPr>
          <p:nvPr>
            <p:ph idx="1"/>
          </p:nvPr>
        </p:nvSpPr>
        <p:spPr>
          <a:xfrm>
            <a:off x="609600" y="1233183"/>
            <a:ext cx="10972800" cy="4892982"/>
          </a:xfrm>
        </p:spPr>
        <p:txBody>
          <a:bodyPr>
            <a:normAutofit/>
          </a:bodyPr>
          <a:lstStyle/>
          <a:p>
            <a:pPr lvl="0"/>
            <a:r>
              <a:rPr lang="en-ZA" dirty="0"/>
              <a:t>The origin and development of urban settlements – urbanisation of the world’s population;</a:t>
            </a:r>
          </a:p>
          <a:p>
            <a:pPr lvl="0"/>
            <a:r>
              <a:rPr lang="en-ZA" dirty="0"/>
              <a:t>How site and situation affect the location of urban settlements; and</a:t>
            </a:r>
          </a:p>
          <a:p>
            <a:r>
              <a:rPr lang="en-ZA" dirty="0"/>
              <a:t>Classification of urban settlements according to function, such as central places, trade and transport, break of bulk points, specialised cities, junction towns and gateway towns or gap towns.</a:t>
            </a: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0148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xmlns="" id="{A05ADC69-0924-4231-A7B9-F017DEA7D179}"/>
              </a:ext>
            </a:extLst>
          </p:cNvPr>
          <p:cNvSpPr>
            <a:spLocks noChangeArrowheads="1"/>
          </p:cNvSpPr>
          <p:nvPr/>
        </p:nvSpPr>
        <p:spPr bwMode="auto">
          <a:xfrm>
            <a:off x="1411158" y="-328484"/>
            <a:ext cx="9498783" cy="7286895"/>
          </a:xfrm>
          <a:prstGeom prst="rect">
            <a:avLst/>
          </a:prstGeom>
          <a:solidFill>
            <a:schemeClr val="bg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26"/>
          </a:p>
        </p:txBody>
      </p:sp>
      <p:sp>
        <p:nvSpPr>
          <p:cNvPr id="5" name="Rectangle 2">
            <a:extLst>
              <a:ext uri="{FF2B5EF4-FFF2-40B4-BE49-F238E27FC236}">
                <a16:creationId xmlns:a16="http://schemas.microsoft.com/office/drawing/2014/main" xmlns="" id="{6FF04850-2235-4BC7-942B-BED27AC38700}"/>
              </a:ext>
            </a:extLst>
          </p:cNvPr>
          <p:cNvSpPr>
            <a:spLocks noChangeArrowheads="1"/>
          </p:cNvSpPr>
          <p:nvPr/>
        </p:nvSpPr>
        <p:spPr bwMode="auto">
          <a:xfrm>
            <a:off x="8524487" y="3802669"/>
            <a:ext cx="1890576" cy="2668036"/>
          </a:xfrm>
          <a:prstGeom prst="rect">
            <a:avLst/>
          </a:prstGeom>
          <a:solidFill>
            <a:srgbClr val="0000FF"/>
          </a:solidFill>
          <a:ln w="25400" algn="ctr">
            <a:solidFill>
              <a:srgbClr val="0000FF"/>
            </a:solidFill>
            <a:miter lim="800000"/>
            <a:headEnd/>
            <a:tailEnd/>
          </a:ln>
        </p:spPr>
        <p:txBody>
          <a:bodyPr lIns="91573" tIns="45786" rIns="91573" bIns="45786"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988" b="1">
                <a:solidFill>
                  <a:srgbClr val="FFFFFF"/>
                </a:solidFill>
              </a:rPr>
              <a:t>FACTORS </a:t>
            </a:r>
          </a:p>
          <a:p>
            <a:pPr eaLnBrk="1" hangingPunct="1">
              <a:spcBef>
                <a:spcPct val="0"/>
              </a:spcBef>
            </a:pPr>
            <a:r>
              <a:rPr lang="en-US" altLang="en-US" sz="1988" b="1">
                <a:solidFill>
                  <a:srgbClr val="FFFFFF"/>
                </a:solidFill>
              </a:rPr>
              <a:t>Level</a:t>
            </a:r>
          </a:p>
          <a:p>
            <a:pPr eaLnBrk="1" hangingPunct="1">
              <a:spcBef>
                <a:spcPct val="0"/>
              </a:spcBef>
            </a:pPr>
            <a:r>
              <a:rPr lang="en-US" altLang="en-US" sz="1988" b="1">
                <a:solidFill>
                  <a:srgbClr val="FFFFFF"/>
                </a:solidFill>
              </a:rPr>
              <a:t>Raw Material</a:t>
            </a:r>
          </a:p>
          <a:p>
            <a:pPr eaLnBrk="1" hangingPunct="1">
              <a:spcBef>
                <a:spcPct val="0"/>
              </a:spcBef>
            </a:pPr>
            <a:r>
              <a:rPr lang="en-US" altLang="en-US" sz="1988" b="1">
                <a:solidFill>
                  <a:srgbClr val="FFFFFF"/>
                </a:solidFill>
              </a:rPr>
              <a:t>Water </a:t>
            </a:r>
          </a:p>
          <a:p>
            <a:pPr eaLnBrk="1" hangingPunct="1">
              <a:spcBef>
                <a:spcPct val="0"/>
              </a:spcBef>
            </a:pPr>
            <a:r>
              <a:rPr lang="en-US" altLang="en-US" sz="1988" b="1">
                <a:solidFill>
                  <a:srgbClr val="FFFFFF"/>
                </a:solidFill>
              </a:rPr>
              <a:t>Labour</a:t>
            </a:r>
          </a:p>
          <a:p>
            <a:pPr eaLnBrk="1" hangingPunct="1">
              <a:spcBef>
                <a:spcPct val="0"/>
              </a:spcBef>
            </a:pPr>
            <a:r>
              <a:rPr lang="en-US" altLang="en-US" sz="1988" b="1">
                <a:solidFill>
                  <a:srgbClr val="FFFFFF"/>
                </a:solidFill>
              </a:rPr>
              <a:t>Power</a:t>
            </a:r>
          </a:p>
          <a:p>
            <a:pPr eaLnBrk="1" hangingPunct="1">
              <a:spcBef>
                <a:spcPct val="0"/>
              </a:spcBef>
            </a:pPr>
            <a:r>
              <a:rPr lang="en-US" altLang="en-US" sz="1988" b="1">
                <a:solidFill>
                  <a:srgbClr val="FFFFFF"/>
                </a:solidFill>
              </a:rPr>
              <a:t>Transport</a:t>
            </a:r>
          </a:p>
          <a:p>
            <a:pPr eaLnBrk="1" hangingPunct="1">
              <a:spcBef>
                <a:spcPct val="0"/>
              </a:spcBef>
            </a:pPr>
            <a:r>
              <a:rPr lang="en-US" altLang="en-US" sz="1988" b="1">
                <a:solidFill>
                  <a:srgbClr val="FFFFFF"/>
                </a:solidFill>
              </a:rPr>
              <a:t>Market</a:t>
            </a:r>
          </a:p>
        </p:txBody>
      </p:sp>
      <p:sp>
        <p:nvSpPr>
          <p:cNvPr id="45060" name="Rectangular Callout 5">
            <a:extLst>
              <a:ext uri="{FF2B5EF4-FFF2-40B4-BE49-F238E27FC236}">
                <a16:creationId xmlns:a16="http://schemas.microsoft.com/office/drawing/2014/main" xmlns="" id="{1E326FD4-C1C0-4483-A824-A8F118BAA48A}"/>
              </a:ext>
            </a:extLst>
          </p:cNvPr>
          <p:cNvSpPr>
            <a:spLocks noChangeArrowheads="1"/>
          </p:cNvSpPr>
          <p:nvPr/>
        </p:nvSpPr>
        <p:spPr bwMode="auto">
          <a:xfrm>
            <a:off x="8524487" y="1737093"/>
            <a:ext cx="2157380" cy="1925002"/>
          </a:xfrm>
          <a:prstGeom prst="wedgeRectCallout">
            <a:avLst>
              <a:gd name="adj1" fmla="val 45356"/>
              <a:gd name="adj2" fmla="val 22051"/>
            </a:avLst>
          </a:prstGeom>
          <a:noFill/>
          <a:ln w="3175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ZA" altLang="en-US" sz="1988" b="1" i="1"/>
              <a:t>Discuss the factors that influenced the location of industries in Paarl?</a:t>
            </a:r>
          </a:p>
        </p:txBody>
      </p:sp>
      <p:pic>
        <p:nvPicPr>
          <p:cNvPr id="2" name="Picture 1">
            <a:extLst>
              <a:ext uri="{FF2B5EF4-FFF2-40B4-BE49-F238E27FC236}">
                <a16:creationId xmlns:a16="http://schemas.microsoft.com/office/drawing/2014/main" xmlns="" id="{AA41AB75-4755-4F6E-917E-AF7B87C92D7D}"/>
              </a:ext>
            </a:extLst>
          </p:cNvPr>
          <p:cNvPicPr>
            <a:picLocks noChangeAspect="1"/>
          </p:cNvPicPr>
          <p:nvPr/>
        </p:nvPicPr>
        <p:blipFill>
          <a:blip r:embed="rId2"/>
          <a:stretch>
            <a:fillRect/>
          </a:stretch>
        </p:blipFill>
        <p:spPr>
          <a:xfrm>
            <a:off x="1736774" y="176436"/>
            <a:ext cx="6595500" cy="64219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5062" name="Rectangular Callout 5">
            <a:extLst>
              <a:ext uri="{FF2B5EF4-FFF2-40B4-BE49-F238E27FC236}">
                <a16:creationId xmlns:a16="http://schemas.microsoft.com/office/drawing/2014/main" xmlns="" id="{2AB235D5-7B65-4BC2-97D5-51AA874E2355}"/>
              </a:ext>
            </a:extLst>
          </p:cNvPr>
          <p:cNvSpPr>
            <a:spLocks noChangeArrowheads="1"/>
          </p:cNvSpPr>
          <p:nvPr/>
        </p:nvSpPr>
        <p:spPr bwMode="auto">
          <a:xfrm>
            <a:off x="8332273" y="103279"/>
            <a:ext cx="2157380" cy="1493240"/>
          </a:xfrm>
          <a:prstGeom prst="wedgeRectCallout">
            <a:avLst>
              <a:gd name="adj1" fmla="val 45356"/>
              <a:gd name="adj2" fmla="val 22051"/>
            </a:avLst>
          </a:prstGeom>
          <a:noFill/>
          <a:ln w="3175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ZA" altLang="en-US" sz="1988" b="1"/>
              <a:t>FACTORS INFLUENCING THE LOCATION OF INDUSTRIES</a:t>
            </a:r>
          </a:p>
        </p:txBody>
      </p:sp>
    </p:spTree>
    <p:extLst>
      <p:ext uri="{BB962C8B-B14F-4D97-AF65-F5344CB8AC3E}">
        <p14:creationId xmlns:p14="http://schemas.microsoft.com/office/powerpoint/2010/main" val="23230846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xmlns="" id="{AA6799A5-917A-4E2F-A8EF-D1E341DA81F8}"/>
              </a:ext>
            </a:extLst>
          </p:cNvPr>
          <p:cNvSpPr>
            <a:spLocks noChangeArrowheads="1"/>
          </p:cNvSpPr>
          <p:nvPr/>
        </p:nvSpPr>
        <p:spPr bwMode="auto">
          <a:xfrm>
            <a:off x="1411159" y="-84632"/>
            <a:ext cx="9500217" cy="7027263"/>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graphicFrame>
        <p:nvGraphicFramePr>
          <p:cNvPr id="2" name="Table 1">
            <a:extLst>
              <a:ext uri="{FF2B5EF4-FFF2-40B4-BE49-F238E27FC236}">
                <a16:creationId xmlns:a16="http://schemas.microsoft.com/office/drawing/2014/main" xmlns="" id="{B5F7B5D4-E4E9-4BF0-88AD-84404AD9FFB7}"/>
              </a:ext>
            </a:extLst>
          </p:cNvPr>
          <p:cNvGraphicFramePr>
            <a:graphicFrameLocks noGrp="1"/>
          </p:cNvGraphicFramePr>
          <p:nvPr/>
        </p:nvGraphicFramePr>
        <p:xfrm>
          <a:off x="1899525" y="1239633"/>
          <a:ext cx="8523484" cy="5699760"/>
        </p:xfrm>
        <a:graphic>
          <a:graphicData uri="http://schemas.openxmlformats.org/drawingml/2006/table">
            <a:tbl>
              <a:tblPr firstRow="1" firstCol="1" bandRow="1">
                <a:tableStyleId>{5940675A-B579-460E-94D1-54222C63F5DA}</a:tableStyleId>
              </a:tblPr>
              <a:tblGrid>
                <a:gridCol w="543197">
                  <a:extLst>
                    <a:ext uri="{9D8B030D-6E8A-4147-A177-3AD203B41FA5}">
                      <a16:colId xmlns:a16="http://schemas.microsoft.com/office/drawing/2014/main" xmlns="" val="848498378"/>
                    </a:ext>
                  </a:extLst>
                </a:gridCol>
                <a:gridCol w="2297165">
                  <a:extLst>
                    <a:ext uri="{9D8B030D-6E8A-4147-A177-3AD203B41FA5}">
                      <a16:colId xmlns:a16="http://schemas.microsoft.com/office/drawing/2014/main" xmlns="" val="2093049834"/>
                    </a:ext>
                  </a:extLst>
                </a:gridCol>
                <a:gridCol w="2234689">
                  <a:extLst>
                    <a:ext uri="{9D8B030D-6E8A-4147-A177-3AD203B41FA5}">
                      <a16:colId xmlns:a16="http://schemas.microsoft.com/office/drawing/2014/main" xmlns="" val="1370348444"/>
                    </a:ext>
                  </a:extLst>
                </a:gridCol>
                <a:gridCol w="3448433">
                  <a:extLst>
                    <a:ext uri="{9D8B030D-6E8A-4147-A177-3AD203B41FA5}">
                      <a16:colId xmlns:a16="http://schemas.microsoft.com/office/drawing/2014/main" xmlns="" val="1495262228"/>
                    </a:ext>
                  </a:extLst>
                </a:gridCol>
              </a:tblGrid>
              <a:tr h="330492">
                <a:tc gridSpan="2">
                  <a:txBody>
                    <a:bodyPr/>
                    <a:lstStyle/>
                    <a:p>
                      <a:pPr>
                        <a:spcAft>
                          <a:spcPts val="0"/>
                        </a:spcAft>
                      </a:pPr>
                      <a:r>
                        <a:rPr lang="en-ZA" sz="2200" b="1">
                          <a:effectLst/>
                        </a:rPr>
                        <a:t>Land use zone</a:t>
                      </a:r>
                      <a:endParaRPr lang="en-ZA" sz="2200" b="1">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tc hMerge="1">
                  <a:txBody>
                    <a:bodyPr/>
                    <a:lstStyle/>
                    <a:p>
                      <a:endParaRPr lang="en-ZA"/>
                    </a:p>
                  </a:txBody>
                  <a:tcPr/>
                </a:tc>
                <a:tc>
                  <a:txBody>
                    <a:bodyPr/>
                    <a:lstStyle/>
                    <a:p>
                      <a:pPr>
                        <a:spcAft>
                          <a:spcPts val="0"/>
                        </a:spcAft>
                      </a:pPr>
                      <a:r>
                        <a:rPr lang="en-ZA" sz="2200" b="1">
                          <a:effectLst/>
                        </a:rPr>
                        <a:t>Where?</a:t>
                      </a:r>
                      <a:endParaRPr lang="en-ZA" sz="2200" b="1">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tc>
                  <a:txBody>
                    <a:bodyPr/>
                    <a:lstStyle/>
                    <a:p>
                      <a:pPr>
                        <a:spcAft>
                          <a:spcPts val="0"/>
                        </a:spcAft>
                      </a:pPr>
                      <a:r>
                        <a:rPr lang="en-ZA" sz="2200" b="1" dirty="0">
                          <a:effectLst/>
                        </a:rPr>
                        <a:t>Characteristics</a:t>
                      </a:r>
                      <a:endParaRPr lang="en-ZA"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extLst>
                  <a:ext uri="{0D108BD9-81ED-4DB2-BD59-A6C34878D82A}">
                    <a16:rowId xmlns:a16="http://schemas.microsoft.com/office/drawing/2014/main" xmlns="" val="1688670151"/>
                  </a:ext>
                </a:extLst>
              </a:tr>
              <a:tr h="991477">
                <a:tc rowSpan="3">
                  <a:txBody>
                    <a:bodyPr/>
                    <a:lstStyle/>
                    <a:p>
                      <a:pPr marL="71755" marR="71755" algn="ctr">
                        <a:spcAft>
                          <a:spcPts val="0"/>
                        </a:spcAft>
                      </a:pPr>
                      <a:r>
                        <a:rPr lang="en-ZA" sz="2200">
                          <a:effectLst/>
                        </a:rPr>
                        <a:t>Residential</a:t>
                      </a:r>
                      <a:endParaRPr lang="en-ZA" sz="2200">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vert="vert270"/>
                </a:tc>
                <a:tc>
                  <a:txBody>
                    <a:bodyPr/>
                    <a:lstStyle/>
                    <a:p>
                      <a:pPr>
                        <a:spcAft>
                          <a:spcPts val="0"/>
                        </a:spcAft>
                      </a:pPr>
                      <a:r>
                        <a:rPr lang="en-ZA" sz="2200">
                          <a:effectLst/>
                        </a:rPr>
                        <a:t>(a) Middle to </a:t>
                      </a:r>
                    </a:p>
                    <a:p>
                      <a:pPr>
                        <a:spcAft>
                          <a:spcPts val="0"/>
                        </a:spcAft>
                      </a:pPr>
                      <a:r>
                        <a:rPr lang="en-ZA" sz="2200">
                          <a:effectLst/>
                        </a:rPr>
                        <a:t>     high income</a:t>
                      </a:r>
                    </a:p>
                    <a:p>
                      <a:pPr>
                        <a:spcAft>
                          <a:spcPts val="0"/>
                        </a:spcAft>
                      </a:pPr>
                      <a:r>
                        <a:rPr lang="en-ZA" sz="2200">
                          <a:effectLst/>
                        </a:rPr>
                        <a:t> </a:t>
                      </a:r>
                      <a:endParaRPr lang="en-ZA" sz="2200">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tc>
                  <a:txBody>
                    <a:bodyPr/>
                    <a:lstStyle/>
                    <a:p>
                      <a:pPr marL="342900" lvl="0" indent="-342900">
                        <a:spcAft>
                          <a:spcPts val="0"/>
                        </a:spcAft>
                        <a:buFont typeface="Symbol" panose="05050102010706020507" pitchFamily="18" charset="2"/>
                        <a:buChar char=""/>
                      </a:pPr>
                      <a:r>
                        <a:rPr lang="en-ZA" sz="2200" dirty="0">
                          <a:effectLst/>
                        </a:rPr>
                        <a:t>Found away from CBD</a:t>
                      </a:r>
                    </a:p>
                    <a:p>
                      <a:pPr marL="342900" lvl="0" indent="-342900">
                        <a:spcAft>
                          <a:spcPts val="0"/>
                        </a:spcAft>
                        <a:buFont typeface="Symbol" panose="05050102010706020507" pitchFamily="18" charset="2"/>
                        <a:buChar char=""/>
                      </a:pPr>
                      <a:r>
                        <a:rPr lang="en-ZA" sz="2200" dirty="0">
                          <a:effectLst/>
                        </a:rPr>
                        <a:t>Good view</a:t>
                      </a:r>
                    </a:p>
                  </a:txBody>
                  <a:tcPr marL="61967" marR="61967" marT="0" marB="0"/>
                </a:tc>
                <a:tc>
                  <a:txBody>
                    <a:bodyPr/>
                    <a:lstStyle/>
                    <a:p>
                      <a:pPr marL="342900" lvl="0" indent="-342900">
                        <a:spcAft>
                          <a:spcPts val="0"/>
                        </a:spcAft>
                        <a:buFont typeface="Symbol" panose="05050102010706020507" pitchFamily="18" charset="2"/>
                        <a:buChar char=""/>
                      </a:pPr>
                      <a:r>
                        <a:rPr lang="en-ZA" sz="2200" dirty="0">
                          <a:effectLst/>
                        </a:rPr>
                        <a:t>Larger properties</a:t>
                      </a:r>
                    </a:p>
                    <a:p>
                      <a:pPr marL="342900" lvl="0" indent="-342900">
                        <a:spcAft>
                          <a:spcPts val="0"/>
                        </a:spcAft>
                        <a:buFont typeface="Symbol" panose="05050102010706020507" pitchFamily="18" charset="2"/>
                        <a:buChar char=""/>
                      </a:pPr>
                      <a:r>
                        <a:rPr lang="en-ZA" sz="2200" dirty="0">
                          <a:effectLst/>
                        </a:rPr>
                        <a:t>Good services</a:t>
                      </a:r>
                    </a:p>
                    <a:p>
                      <a:pPr marL="342900" lvl="0" indent="-342900">
                        <a:spcAft>
                          <a:spcPts val="0"/>
                        </a:spcAft>
                        <a:buFont typeface="Symbol" panose="05050102010706020507" pitchFamily="18" charset="2"/>
                        <a:buChar char=""/>
                      </a:pPr>
                      <a:r>
                        <a:rPr lang="en-ZA" sz="2200" dirty="0">
                          <a:effectLst/>
                        </a:rPr>
                        <a:t>Recreational areas</a:t>
                      </a:r>
                      <a:endParaRPr lang="en-ZA"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extLst>
                  <a:ext uri="{0D108BD9-81ED-4DB2-BD59-A6C34878D82A}">
                    <a16:rowId xmlns:a16="http://schemas.microsoft.com/office/drawing/2014/main" xmlns="" val="2801593894"/>
                  </a:ext>
                </a:extLst>
              </a:tr>
              <a:tr h="1652461">
                <a:tc vMerge="1">
                  <a:txBody>
                    <a:bodyPr/>
                    <a:lstStyle/>
                    <a:p>
                      <a:endParaRPr lang="en-ZA"/>
                    </a:p>
                  </a:txBody>
                  <a:tcPr/>
                </a:tc>
                <a:tc>
                  <a:txBody>
                    <a:bodyPr/>
                    <a:lstStyle/>
                    <a:p>
                      <a:pPr>
                        <a:spcAft>
                          <a:spcPts val="0"/>
                        </a:spcAft>
                      </a:pPr>
                      <a:r>
                        <a:rPr lang="en-ZA" sz="2200" dirty="0">
                          <a:effectLst/>
                        </a:rPr>
                        <a:t>(b) Low income</a:t>
                      </a:r>
                    </a:p>
                    <a:p>
                      <a:pPr>
                        <a:spcAft>
                          <a:spcPts val="0"/>
                        </a:spcAft>
                      </a:pPr>
                      <a:r>
                        <a:rPr lang="en-ZA" sz="2200" dirty="0">
                          <a:effectLst/>
                        </a:rPr>
                        <a:t> </a:t>
                      </a:r>
                    </a:p>
                    <a:p>
                      <a:pPr>
                        <a:spcAft>
                          <a:spcPts val="0"/>
                        </a:spcAft>
                      </a:pPr>
                      <a:r>
                        <a:rPr lang="en-ZA" sz="2200" dirty="0">
                          <a:effectLst/>
                        </a:rPr>
                        <a:t> </a:t>
                      </a:r>
                      <a:endParaRPr lang="en-ZA"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tc>
                  <a:txBody>
                    <a:bodyPr/>
                    <a:lstStyle/>
                    <a:p>
                      <a:pPr marL="342900" lvl="0" indent="-342900">
                        <a:spcAft>
                          <a:spcPts val="0"/>
                        </a:spcAft>
                        <a:buFont typeface="Symbol" panose="05050102010706020507" pitchFamily="18" charset="2"/>
                        <a:buChar char=""/>
                      </a:pPr>
                      <a:r>
                        <a:rPr lang="en-ZA" sz="2200">
                          <a:effectLst/>
                        </a:rPr>
                        <a:t>Closer to CBD</a:t>
                      </a:r>
                      <a:endParaRPr lang="en-ZA" sz="2200">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tc>
                  <a:txBody>
                    <a:bodyPr/>
                    <a:lstStyle/>
                    <a:p>
                      <a:pPr marL="342900" lvl="0" indent="-342900">
                        <a:spcAft>
                          <a:spcPts val="0"/>
                        </a:spcAft>
                        <a:buFont typeface="Symbol" panose="05050102010706020507" pitchFamily="18" charset="2"/>
                        <a:buChar char=""/>
                      </a:pPr>
                      <a:r>
                        <a:rPr lang="en-ZA" sz="2200" dirty="0">
                          <a:effectLst/>
                        </a:rPr>
                        <a:t>Houses close together</a:t>
                      </a:r>
                    </a:p>
                    <a:p>
                      <a:pPr marL="342900" lvl="0" indent="-342900">
                        <a:spcAft>
                          <a:spcPts val="0"/>
                        </a:spcAft>
                        <a:buFont typeface="Symbol" panose="05050102010706020507" pitchFamily="18" charset="2"/>
                        <a:buChar char=""/>
                      </a:pPr>
                      <a:r>
                        <a:rPr lang="en-ZA" sz="2200" dirty="0">
                          <a:effectLst/>
                        </a:rPr>
                        <a:t>Fewer facilities</a:t>
                      </a:r>
                    </a:p>
                    <a:p>
                      <a:pPr marL="342900" lvl="0" indent="-342900">
                        <a:spcAft>
                          <a:spcPts val="0"/>
                        </a:spcAft>
                        <a:buFont typeface="Symbol" panose="05050102010706020507" pitchFamily="18" charset="2"/>
                        <a:buChar char=""/>
                      </a:pPr>
                      <a:r>
                        <a:rPr lang="en-ZA" sz="2200" dirty="0">
                          <a:effectLst/>
                        </a:rPr>
                        <a:t>Poor services</a:t>
                      </a:r>
                    </a:p>
                    <a:p>
                      <a:pPr marL="342900" lvl="0" indent="-342900">
                        <a:spcAft>
                          <a:spcPts val="0"/>
                        </a:spcAft>
                        <a:buFont typeface="Symbol" panose="05050102010706020507" pitchFamily="18" charset="2"/>
                        <a:buChar char=""/>
                      </a:pPr>
                      <a:r>
                        <a:rPr lang="en-ZA" sz="2200" dirty="0">
                          <a:effectLst/>
                        </a:rPr>
                        <a:t>Smaller properties</a:t>
                      </a:r>
                    </a:p>
                    <a:p>
                      <a:pPr marL="0" lvl="0" indent="0">
                        <a:spcAft>
                          <a:spcPts val="0"/>
                        </a:spcAft>
                        <a:buFont typeface="Symbol" panose="05050102010706020507" pitchFamily="18" charset="2"/>
                        <a:buNone/>
                      </a:pPr>
                      <a:endParaRPr lang="en-ZA"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extLst>
                  <a:ext uri="{0D108BD9-81ED-4DB2-BD59-A6C34878D82A}">
                    <a16:rowId xmlns:a16="http://schemas.microsoft.com/office/drawing/2014/main" xmlns="" val="2180218193"/>
                  </a:ext>
                </a:extLst>
              </a:tr>
              <a:tr h="2643938">
                <a:tc vMerge="1">
                  <a:txBody>
                    <a:bodyPr/>
                    <a:lstStyle/>
                    <a:p>
                      <a:endParaRPr lang="en-ZA"/>
                    </a:p>
                  </a:txBody>
                  <a:tcPr/>
                </a:tc>
                <a:tc>
                  <a:txBody>
                    <a:bodyPr/>
                    <a:lstStyle/>
                    <a:p>
                      <a:pPr>
                        <a:spcAft>
                          <a:spcPts val="0"/>
                        </a:spcAft>
                      </a:pPr>
                      <a:r>
                        <a:rPr lang="en-ZA" sz="2200">
                          <a:effectLst/>
                        </a:rPr>
                        <a:t>(c) Informal </a:t>
                      </a:r>
                    </a:p>
                    <a:p>
                      <a:pPr>
                        <a:spcAft>
                          <a:spcPts val="0"/>
                        </a:spcAft>
                      </a:pPr>
                      <a:r>
                        <a:rPr lang="en-ZA" sz="2200">
                          <a:effectLst/>
                        </a:rPr>
                        <a:t>     settlement</a:t>
                      </a:r>
                    </a:p>
                    <a:p>
                      <a:pPr>
                        <a:spcAft>
                          <a:spcPts val="0"/>
                        </a:spcAft>
                      </a:pPr>
                      <a:r>
                        <a:rPr lang="en-ZA" sz="2200">
                          <a:effectLst/>
                        </a:rPr>
                        <a:t> </a:t>
                      </a:r>
                      <a:endParaRPr lang="en-ZA" sz="2200">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tc>
                  <a:txBody>
                    <a:bodyPr/>
                    <a:lstStyle/>
                    <a:p>
                      <a:pPr marL="342900" lvl="0" indent="-342900">
                        <a:spcAft>
                          <a:spcPts val="0"/>
                        </a:spcAft>
                        <a:buFont typeface="Symbol" panose="05050102010706020507" pitchFamily="18" charset="2"/>
                        <a:buChar char=""/>
                      </a:pPr>
                      <a:r>
                        <a:rPr lang="en-ZA" sz="2200">
                          <a:effectLst/>
                        </a:rPr>
                        <a:t>On the city outskirts</a:t>
                      </a:r>
                      <a:endParaRPr lang="en-ZA" sz="2200">
                        <a:effectLst/>
                        <a:latin typeface="Calibri" panose="020F0502020204030204" pitchFamily="34" charset="0"/>
                        <a:ea typeface="Calibri" panose="020F0502020204030204" pitchFamily="34" charset="0"/>
                        <a:cs typeface="Times New Roman" panose="02020603050405020304" pitchFamily="18" charset="0"/>
                      </a:endParaRPr>
                    </a:p>
                  </a:txBody>
                  <a:tcPr marL="61967" marR="61967" marT="0" marB="0"/>
                </a:tc>
                <a:tc>
                  <a:txBody>
                    <a:bodyPr/>
                    <a:lstStyle/>
                    <a:p>
                      <a:pPr marL="342900" lvl="0" indent="-342900">
                        <a:spcAft>
                          <a:spcPts val="0"/>
                        </a:spcAft>
                        <a:buFont typeface="Symbol" panose="05050102010706020507" pitchFamily="18" charset="2"/>
                        <a:buChar char=""/>
                      </a:pPr>
                      <a:r>
                        <a:rPr lang="en-ZA" sz="2200" dirty="0">
                          <a:effectLst/>
                        </a:rPr>
                        <a:t>Houses built out of plastic, wood, zinc </a:t>
                      </a:r>
                    </a:p>
                    <a:p>
                      <a:pPr marL="342900" lvl="0" indent="-342900">
                        <a:spcAft>
                          <a:spcPts val="0"/>
                        </a:spcAft>
                        <a:buFont typeface="Symbol" panose="05050102010706020507" pitchFamily="18" charset="2"/>
                        <a:buChar char=""/>
                      </a:pPr>
                      <a:r>
                        <a:rPr lang="en-ZA" sz="2200" dirty="0">
                          <a:effectLst/>
                        </a:rPr>
                        <a:t>Unhealthy conditions</a:t>
                      </a:r>
                    </a:p>
                    <a:p>
                      <a:pPr marL="342900" lvl="0" indent="-342900">
                        <a:spcAft>
                          <a:spcPts val="0"/>
                        </a:spcAft>
                        <a:buFont typeface="Symbol" panose="05050102010706020507" pitchFamily="18" charset="2"/>
                        <a:buChar char=""/>
                      </a:pPr>
                      <a:r>
                        <a:rPr lang="en-ZA" sz="2200" dirty="0">
                          <a:effectLst/>
                        </a:rPr>
                        <a:t>No service delivery</a:t>
                      </a:r>
                    </a:p>
                    <a:p>
                      <a:pPr marL="342900" lvl="0" indent="-342900">
                        <a:spcAft>
                          <a:spcPts val="0"/>
                        </a:spcAft>
                        <a:buFont typeface="Symbol" panose="05050102010706020507" pitchFamily="18" charset="2"/>
                        <a:buChar char=""/>
                      </a:pPr>
                      <a:r>
                        <a:rPr lang="en-ZA" sz="2200" dirty="0">
                          <a:effectLst/>
                        </a:rPr>
                        <a:t>Poverty</a:t>
                      </a:r>
                    </a:p>
                    <a:p>
                      <a:pPr marL="342900" lvl="0" indent="-342900">
                        <a:spcAft>
                          <a:spcPts val="0"/>
                        </a:spcAft>
                        <a:buFont typeface="Symbol" panose="05050102010706020507" pitchFamily="18" charset="2"/>
                        <a:buChar char=""/>
                      </a:pPr>
                      <a:r>
                        <a:rPr lang="en-ZA" sz="2200" dirty="0">
                          <a:effectLst/>
                        </a:rPr>
                        <a:t>Crime</a:t>
                      </a:r>
                    </a:p>
                    <a:p>
                      <a:pPr marL="342900" lvl="0" indent="-342900">
                        <a:spcAft>
                          <a:spcPts val="0"/>
                        </a:spcAft>
                        <a:buFont typeface="Symbol" panose="05050102010706020507" pitchFamily="18" charset="2"/>
                        <a:buChar char=""/>
                      </a:pPr>
                      <a:r>
                        <a:rPr lang="en-ZA" sz="2200" dirty="0">
                          <a:effectLst/>
                          <a:latin typeface="Calibri" panose="020F0502020204030204" pitchFamily="34" charset="0"/>
                          <a:ea typeface="Calibri" panose="020F0502020204030204" pitchFamily="34" charset="0"/>
                          <a:cs typeface="Times New Roman" panose="02020603050405020304" pitchFamily="18" charset="0"/>
                        </a:rPr>
                        <a:t>NB also positive characteristics</a:t>
                      </a:r>
                    </a:p>
                  </a:txBody>
                  <a:tcPr marL="61967" marR="61967" marT="0" marB="0"/>
                </a:tc>
                <a:extLst>
                  <a:ext uri="{0D108BD9-81ED-4DB2-BD59-A6C34878D82A}">
                    <a16:rowId xmlns:a16="http://schemas.microsoft.com/office/drawing/2014/main" xmlns="" val="3201026001"/>
                  </a:ext>
                </a:extLst>
              </a:tr>
            </a:tbl>
          </a:graphicData>
        </a:graphic>
      </p:graphicFrame>
      <p:pic>
        <p:nvPicPr>
          <p:cNvPr id="46084" name="Picture 3">
            <a:extLst>
              <a:ext uri="{FF2B5EF4-FFF2-40B4-BE49-F238E27FC236}">
                <a16:creationId xmlns:a16="http://schemas.microsoft.com/office/drawing/2014/main" xmlns="" id="{A20BAE0D-4D72-46BB-9CFD-D8BA0643F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2186" y="4925826"/>
            <a:ext cx="4014964" cy="169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4">
            <a:extLst>
              <a:ext uri="{FF2B5EF4-FFF2-40B4-BE49-F238E27FC236}">
                <a16:creationId xmlns:a16="http://schemas.microsoft.com/office/drawing/2014/main" xmlns="" id="{DD779F3C-1CD0-48F7-A2D1-AF488B812FED}"/>
              </a:ext>
            </a:extLst>
          </p:cNvPr>
          <p:cNvSpPr txBox="1">
            <a:spLocks noChangeArrowheads="1"/>
          </p:cNvSpPr>
          <p:nvPr/>
        </p:nvSpPr>
        <p:spPr bwMode="auto">
          <a:xfrm>
            <a:off x="4551122" y="157787"/>
            <a:ext cx="3220291" cy="982448"/>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2892"/>
              <a:t>Land-use zones</a:t>
            </a:r>
          </a:p>
          <a:p>
            <a:pPr algn="ctr"/>
            <a:r>
              <a:rPr lang="en-ZA" altLang="en-US" sz="2892" b="1"/>
              <a:t>RESIDENTIAL</a:t>
            </a:r>
          </a:p>
        </p:txBody>
      </p:sp>
      <p:pic>
        <p:nvPicPr>
          <p:cNvPr id="46086" name="Picture 4" descr="http://db2.stb.s-msn.com/i/41/BC57ABACE9B209BBE52671912B7.jpg">
            <a:extLst>
              <a:ext uri="{FF2B5EF4-FFF2-40B4-BE49-F238E27FC236}">
                <a16:creationId xmlns:a16="http://schemas.microsoft.com/office/drawing/2014/main" xmlns="" id="{A681ECF2-A90C-43B4-89C2-DC2C4D4061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8458" y="2966397"/>
            <a:ext cx="2342420" cy="1256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983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a:extLst>
              <a:ext uri="{FF2B5EF4-FFF2-40B4-BE49-F238E27FC236}">
                <a16:creationId xmlns:a16="http://schemas.microsoft.com/office/drawing/2014/main" xmlns="" id="{270D88B3-75AF-44D4-9D73-1BCA8DCAE819}"/>
              </a:ext>
            </a:extLst>
          </p:cNvPr>
          <p:cNvSpPr>
            <a:spLocks noChangeArrowheads="1"/>
          </p:cNvSpPr>
          <p:nvPr/>
        </p:nvSpPr>
        <p:spPr bwMode="auto">
          <a:xfrm>
            <a:off x="1346610" y="-149181"/>
            <a:ext cx="9629315" cy="7286894"/>
          </a:xfrm>
          <a:prstGeom prst="rect">
            <a:avLst/>
          </a:prstGeom>
          <a:solidFill>
            <a:schemeClr val="bg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26"/>
          </a:p>
        </p:txBody>
      </p:sp>
      <p:pic>
        <p:nvPicPr>
          <p:cNvPr id="43011" name="Picture 2" descr="http://upload.wikimedia.org/wikipedia/commons/1/1e/Canal_walk_cpt.jpg">
            <a:extLst>
              <a:ext uri="{FF2B5EF4-FFF2-40B4-BE49-F238E27FC236}">
                <a16:creationId xmlns:a16="http://schemas.microsoft.com/office/drawing/2014/main" xmlns="" id="{CEF8CA63-28ED-4BDB-B4EE-BB1572BA9A8F}"/>
              </a:ext>
            </a:extLst>
          </p:cNvPr>
          <p:cNvPicPr>
            <a:picLocks noChangeAspect="1" noChangeArrowheads="1"/>
          </p:cNvPicPr>
          <p:nvPr/>
        </p:nvPicPr>
        <p:blipFill>
          <a:blip r:embed="rId2"/>
          <a:srcRect/>
          <a:stretch>
            <a:fillRect/>
          </a:stretch>
        </p:blipFill>
        <p:spPr bwMode="auto">
          <a:xfrm>
            <a:off x="6906452" y="4535661"/>
            <a:ext cx="2874594" cy="2155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7108" name="Picture 3">
            <a:extLst>
              <a:ext uri="{FF2B5EF4-FFF2-40B4-BE49-F238E27FC236}">
                <a16:creationId xmlns:a16="http://schemas.microsoft.com/office/drawing/2014/main" xmlns="" id="{D63FAF8D-241A-4C5C-A198-D83FD9C33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620" y="4461071"/>
            <a:ext cx="2897544" cy="223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7" descr="http://wallcoverings.co.za/wp-content/uploads/2013/10/Portside_VA-circle1_3.jpg">
            <a:extLst>
              <a:ext uri="{FF2B5EF4-FFF2-40B4-BE49-F238E27FC236}">
                <a16:creationId xmlns:a16="http://schemas.microsoft.com/office/drawing/2014/main" xmlns="" id="{00C6E4AC-B32F-4FE9-AC4E-CAFFE80284E0}"/>
              </a:ext>
            </a:extLst>
          </p:cNvPr>
          <p:cNvPicPr>
            <a:picLocks noChangeAspect="1" noChangeArrowheads="1"/>
          </p:cNvPicPr>
          <p:nvPr/>
        </p:nvPicPr>
        <p:blipFill>
          <a:blip r:embed="rId4"/>
          <a:srcRect/>
          <a:stretch>
            <a:fillRect/>
          </a:stretch>
        </p:blipFill>
        <p:spPr bwMode="auto">
          <a:xfrm>
            <a:off x="2684932" y="1097337"/>
            <a:ext cx="7483410" cy="26379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7110" name="TextBox 1">
            <a:extLst>
              <a:ext uri="{FF2B5EF4-FFF2-40B4-BE49-F238E27FC236}">
                <a16:creationId xmlns:a16="http://schemas.microsoft.com/office/drawing/2014/main" xmlns="" id="{A9560C6D-CC7D-453E-8413-E4942C784EDA}"/>
              </a:ext>
            </a:extLst>
          </p:cNvPr>
          <p:cNvSpPr txBox="1">
            <a:spLocks noChangeArrowheads="1"/>
          </p:cNvSpPr>
          <p:nvPr/>
        </p:nvSpPr>
        <p:spPr bwMode="auto">
          <a:xfrm>
            <a:off x="4079195" y="1236477"/>
            <a:ext cx="4915784" cy="39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ZA" altLang="en-US" sz="1988" b="1"/>
              <a:t>CBD the commercial heart of the city</a:t>
            </a:r>
          </a:p>
        </p:txBody>
      </p:sp>
      <p:sp>
        <p:nvSpPr>
          <p:cNvPr id="47111" name="TextBox 7">
            <a:extLst>
              <a:ext uri="{FF2B5EF4-FFF2-40B4-BE49-F238E27FC236}">
                <a16:creationId xmlns:a16="http://schemas.microsoft.com/office/drawing/2014/main" xmlns="" id="{6AD15A80-46BA-404D-BD90-13298BBDA9AE}"/>
              </a:ext>
            </a:extLst>
          </p:cNvPr>
          <p:cNvSpPr txBox="1">
            <a:spLocks noChangeArrowheads="1"/>
          </p:cNvSpPr>
          <p:nvPr/>
        </p:nvSpPr>
        <p:spPr bwMode="auto">
          <a:xfrm>
            <a:off x="3353375" y="3996317"/>
            <a:ext cx="6427671" cy="39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ZA" altLang="en-US" sz="1988" b="1"/>
              <a:t>Decentralised to shopping malls like Canal Walk</a:t>
            </a:r>
          </a:p>
        </p:txBody>
      </p:sp>
      <p:sp>
        <p:nvSpPr>
          <p:cNvPr id="47112" name="TextBox 8">
            <a:extLst>
              <a:ext uri="{FF2B5EF4-FFF2-40B4-BE49-F238E27FC236}">
                <a16:creationId xmlns:a16="http://schemas.microsoft.com/office/drawing/2014/main" xmlns="" id="{11508F90-4604-42DB-AD72-B481637E661B}"/>
              </a:ext>
            </a:extLst>
          </p:cNvPr>
          <p:cNvSpPr txBox="1">
            <a:spLocks noChangeArrowheads="1"/>
          </p:cNvSpPr>
          <p:nvPr/>
        </p:nvSpPr>
        <p:spPr bwMode="auto">
          <a:xfrm>
            <a:off x="4551122" y="100410"/>
            <a:ext cx="3220291" cy="982448"/>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2892"/>
              <a:t>Land-use zones</a:t>
            </a:r>
          </a:p>
          <a:p>
            <a:pPr algn="ctr"/>
            <a:r>
              <a:rPr lang="en-ZA" altLang="en-US" sz="2892" b="1"/>
              <a:t>COMMERCIAL</a:t>
            </a:r>
          </a:p>
        </p:txBody>
      </p:sp>
    </p:spTree>
    <p:extLst>
      <p:ext uri="{BB962C8B-B14F-4D97-AF65-F5344CB8AC3E}">
        <p14:creationId xmlns:p14="http://schemas.microsoft.com/office/powerpoint/2010/main" val="3438796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5">
            <a:extLst>
              <a:ext uri="{FF2B5EF4-FFF2-40B4-BE49-F238E27FC236}">
                <a16:creationId xmlns:a16="http://schemas.microsoft.com/office/drawing/2014/main" xmlns="" id="{9ED83872-1F06-4A85-A265-F7F3885FA220}"/>
              </a:ext>
            </a:extLst>
          </p:cNvPr>
          <p:cNvSpPr>
            <a:spLocks noChangeArrowheads="1"/>
          </p:cNvSpPr>
          <p:nvPr/>
        </p:nvSpPr>
        <p:spPr bwMode="auto">
          <a:xfrm>
            <a:off x="1411159" y="-84632"/>
            <a:ext cx="9369684" cy="7027263"/>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graphicFrame>
        <p:nvGraphicFramePr>
          <p:cNvPr id="2" name="Table 1">
            <a:extLst>
              <a:ext uri="{FF2B5EF4-FFF2-40B4-BE49-F238E27FC236}">
                <a16:creationId xmlns:a16="http://schemas.microsoft.com/office/drawing/2014/main" xmlns="" id="{2BDAD052-BDC3-48F9-ACD3-8804EE5367D5}"/>
              </a:ext>
            </a:extLst>
          </p:cNvPr>
          <p:cNvGraphicFramePr>
            <a:graphicFrameLocks noGrp="1"/>
          </p:cNvGraphicFramePr>
          <p:nvPr/>
        </p:nvGraphicFramePr>
        <p:xfrm>
          <a:off x="1867308" y="1282378"/>
          <a:ext cx="8556362" cy="2337467"/>
        </p:xfrm>
        <a:graphic>
          <a:graphicData uri="http://schemas.openxmlformats.org/drawingml/2006/table">
            <a:tbl>
              <a:tblPr firstRow="1" firstCol="1" bandRow="1">
                <a:tableStyleId>{5940675A-B579-460E-94D1-54222C63F5DA}</a:tableStyleId>
              </a:tblPr>
              <a:tblGrid>
                <a:gridCol w="2000795">
                  <a:extLst>
                    <a:ext uri="{9D8B030D-6E8A-4147-A177-3AD203B41FA5}">
                      <a16:colId xmlns:a16="http://schemas.microsoft.com/office/drawing/2014/main" xmlns="" val="625210393"/>
                    </a:ext>
                  </a:extLst>
                </a:gridCol>
                <a:gridCol w="2001486">
                  <a:extLst>
                    <a:ext uri="{9D8B030D-6E8A-4147-A177-3AD203B41FA5}">
                      <a16:colId xmlns:a16="http://schemas.microsoft.com/office/drawing/2014/main" xmlns="" val="804436507"/>
                    </a:ext>
                  </a:extLst>
                </a:gridCol>
                <a:gridCol w="4554081">
                  <a:extLst>
                    <a:ext uri="{9D8B030D-6E8A-4147-A177-3AD203B41FA5}">
                      <a16:colId xmlns:a16="http://schemas.microsoft.com/office/drawing/2014/main" xmlns="" val="1450370749"/>
                    </a:ext>
                  </a:extLst>
                </a:gridCol>
              </a:tblGrid>
              <a:tr h="661067">
                <a:tc>
                  <a:txBody>
                    <a:bodyPr/>
                    <a:lstStyle/>
                    <a:p>
                      <a:pPr algn="ctr">
                        <a:spcAft>
                          <a:spcPts val="0"/>
                        </a:spcAft>
                      </a:pPr>
                      <a:r>
                        <a:rPr lang="en-ZA" sz="2200" b="1">
                          <a:effectLst/>
                        </a:rPr>
                        <a:t>Land use zone</a:t>
                      </a:r>
                      <a:endParaRPr lang="en-ZA" sz="2200" b="1">
                        <a:effectLst/>
                        <a:latin typeface="Calibri" panose="020F0502020204030204" pitchFamily="34" charset="0"/>
                        <a:ea typeface="Calibri" panose="020F0502020204030204" pitchFamily="34" charset="0"/>
                        <a:cs typeface="Times New Roman" panose="02020603050405020304" pitchFamily="18" charset="0"/>
                      </a:endParaRPr>
                    </a:p>
                  </a:txBody>
                  <a:tcPr marL="61961" marR="61961" marT="0" marB="0"/>
                </a:tc>
                <a:tc>
                  <a:txBody>
                    <a:bodyPr/>
                    <a:lstStyle/>
                    <a:p>
                      <a:pPr algn="ctr">
                        <a:spcAft>
                          <a:spcPts val="0"/>
                        </a:spcAft>
                      </a:pPr>
                      <a:r>
                        <a:rPr lang="en-ZA" sz="2200" b="1">
                          <a:effectLst/>
                        </a:rPr>
                        <a:t>Where?</a:t>
                      </a:r>
                      <a:endParaRPr lang="en-ZA" sz="2200" b="1">
                        <a:effectLst/>
                        <a:latin typeface="Calibri" panose="020F0502020204030204" pitchFamily="34" charset="0"/>
                        <a:ea typeface="Calibri" panose="020F0502020204030204" pitchFamily="34" charset="0"/>
                        <a:cs typeface="Times New Roman" panose="02020603050405020304" pitchFamily="18" charset="0"/>
                      </a:endParaRPr>
                    </a:p>
                  </a:txBody>
                  <a:tcPr marL="61961" marR="61961" marT="0" marB="0"/>
                </a:tc>
                <a:tc>
                  <a:txBody>
                    <a:bodyPr/>
                    <a:lstStyle/>
                    <a:p>
                      <a:pPr algn="ctr">
                        <a:spcAft>
                          <a:spcPts val="0"/>
                        </a:spcAft>
                      </a:pPr>
                      <a:r>
                        <a:rPr lang="en-ZA" sz="2200" b="1" dirty="0">
                          <a:effectLst/>
                        </a:rPr>
                        <a:t>Characteristics</a:t>
                      </a:r>
                      <a:endParaRPr lang="en-ZA"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961" marR="61961" marT="0" marB="0"/>
                </a:tc>
                <a:extLst>
                  <a:ext uri="{0D108BD9-81ED-4DB2-BD59-A6C34878D82A}">
                    <a16:rowId xmlns:a16="http://schemas.microsoft.com/office/drawing/2014/main" xmlns="" val="4273912050"/>
                  </a:ext>
                </a:extLst>
              </a:tr>
              <a:tr h="1652666">
                <a:tc>
                  <a:txBody>
                    <a:bodyPr/>
                    <a:lstStyle/>
                    <a:p>
                      <a:pPr>
                        <a:spcAft>
                          <a:spcPts val="0"/>
                        </a:spcAft>
                      </a:pPr>
                      <a:r>
                        <a:rPr lang="en-ZA" sz="2200" b="0" dirty="0">
                          <a:effectLst/>
                          <a:latin typeface="+mn-lt"/>
                          <a:ea typeface="Calibri" panose="020F0502020204030204" pitchFamily="34" charset="0"/>
                          <a:cs typeface="Times New Roman" panose="02020603050405020304" pitchFamily="18" charset="0"/>
                        </a:rPr>
                        <a:t>Zone of decay</a:t>
                      </a:r>
                    </a:p>
                    <a:p>
                      <a:pPr>
                        <a:spcAft>
                          <a:spcPts val="0"/>
                        </a:spcAft>
                      </a:pPr>
                      <a:r>
                        <a:rPr lang="en-ZA" sz="2200" b="0" dirty="0">
                          <a:effectLst/>
                          <a:latin typeface="+mn-lt"/>
                          <a:ea typeface="Calibri" panose="020F0502020204030204" pitchFamily="34" charset="0"/>
                          <a:cs typeface="Times New Roman" panose="02020603050405020304" pitchFamily="18" charset="0"/>
                        </a:rPr>
                        <a:t>(Transition zone)</a:t>
                      </a:r>
                    </a:p>
                  </a:txBody>
                  <a:tcPr marL="61961" marR="61961" marT="0" marB="0"/>
                </a:tc>
                <a:tc>
                  <a:txBody>
                    <a:bodyPr/>
                    <a:lstStyle/>
                    <a:p>
                      <a:pPr marL="342900" lvl="0" indent="-342900">
                        <a:spcAft>
                          <a:spcPts val="0"/>
                        </a:spcAft>
                        <a:buFont typeface="Symbol" panose="05050102010706020507" pitchFamily="18" charset="2"/>
                        <a:buChar char=""/>
                      </a:pPr>
                      <a:r>
                        <a:rPr lang="en-ZA" sz="2200" dirty="0">
                          <a:effectLst/>
                          <a:latin typeface="+mn-lt"/>
                          <a:ea typeface="Calibri" panose="020F0502020204030204" pitchFamily="34" charset="0"/>
                          <a:cs typeface="Times New Roman" panose="02020603050405020304" pitchFamily="18" charset="0"/>
                        </a:rPr>
                        <a:t>Just outside the CBD</a:t>
                      </a:r>
                    </a:p>
                  </a:txBody>
                  <a:tcPr marL="61961" marR="61961" marT="0" marB="0"/>
                </a:tc>
                <a:tc>
                  <a:txBody>
                    <a:bodyPr/>
                    <a:lstStyle/>
                    <a:p>
                      <a:pPr marL="342900" lvl="0" indent="-342900">
                        <a:spcAft>
                          <a:spcPts val="0"/>
                        </a:spcAft>
                        <a:buFont typeface="Symbol" panose="05050102010706020507" pitchFamily="18" charset="2"/>
                        <a:buChar char=""/>
                      </a:pPr>
                      <a:r>
                        <a:rPr lang="en-ZA" sz="2200" dirty="0">
                          <a:effectLst/>
                          <a:latin typeface="+mn-lt"/>
                          <a:ea typeface="Calibri" panose="020F0502020204030204" pitchFamily="34" charset="0"/>
                          <a:cs typeface="Times New Roman" panose="02020603050405020304" pitchFamily="18" charset="0"/>
                        </a:rPr>
                        <a:t>Mixed functions (residential, commercial, light industry)</a:t>
                      </a:r>
                    </a:p>
                    <a:p>
                      <a:pPr marL="342900" lvl="0" indent="-342900">
                        <a:spcAft>
                          <a:spcPts val="0"/>
                        </a:spcAft>
                        <a:buFont typeface="Symbol" panose="05050102010706020507" pitchFamily="18" charset="2"/>
                        <a:buChar char=""/>
                      </a:pPr>
                      <a:r>
                        <a:rPr lang="en-ZA" sz="2200" dirty="0">
                          <a:effectLst/>
                          <a:latin typeface="+mn-lt"/>
                          <a:ea typeface="Calibri" panose="020F0502020204030204" pitchFamily="34" charset="0"/>
                          <a:cs typeface="Times New Roman" panose="02020603050405020304" pitchFamily="18" charset="0"/>
                        </a:rPr>
                        <a:t>Decayed buildings</a:t>
                      </a:r>
                    </a:p>
                    <a:p>
                      <a:pPr marL="342900" lvl="0" indent="-342900">
                        <a:spcAft>
                          <a:spcPts val="0"/>
                        </a:spcAft>
                        <a:buFont typeface="Symbol" panose="05050102010706020507" pitchFamily="18" charset="2"/>
                        <a:buChar char=""/>
                      </a:pPr>
                      <a:r>
                        <a:rPr lang="en-ZA" sz="2200" dirty="0">
                          <a:effectLst/>
                          <a:latin typeface="+mn-lt"/>
                          <a:ea typeface="Calibri" panose="020F0502020204030204" pitchFamily="34" charset="0"/>
                          <a:cs typeface="Times New Roman" panose="02020603050405020304" pitchFamily="18" charset="0"/>
                        </a:rPr>
                        <a:t>Renewal</a:t>
                      </a:r>
                    </a:p>
                    <a:p>
                      <a:pPr marL="342900" lvl="0" indent="-342900">
                        <a:spcAft>
                          <a:spcPts val="0"/>
                        </a:spcAft>
                        <a:buFont typeface="Symbol" panose="05050102010706020507" pitchFamily="18" charset="2"/>
                        <a:buChar char=""/>
                      </a:pPr>
                      <a:r>
                        <a:rPr lang="en-ZA" sz="2200" dirty="0">
                          <a:effectLst/>
                          <a:latin typeface="+mn-lt"/>
                          <a:ea typeface="Calibri" panose="020F0502020204030204" pitchFamily="34" charset="0"/>
                          <a:cs typeface="Times New Roman" panose="02020603050405020304" pitchFamily="18" charset="0"/>
                        </a:rPr>
                        <a:t>Valuable land </a:t>
                      </a:r>
                    </a:p>
                  </a:txBody>
                  <a:tcPr marL="61961" marR="61961" marT="0" marB="0"/>
                </a:tc>
                <a:extLst>
                  <a:ext uri="{0D108BD9-81ED-4DB2-BD59-A6C34878D82A}">
                    <a16:rowId xmlns:a16="http://schemas.microsoft.com/office/drawing/2014/main" xmlns="" val="3221473987"/>
                  </a:ext>
                </a:extLst>
              </a:tr>
            </a:tbl>
          </a:graphicData>
        </a:graphic>
      </p:graphicFrame>
      <p:pic>
        <p:nvPicPr>
          <p:cNvPr id="48145" name="Picture 3">
            <a:extLst>
              <a:ext uri="{FF2B5EF4-FFF2-40B4-BE49-F238E27FC236}">
                <a16:creationId xmlns:a16="http://schemas.microsoft.com/office/drawing/2014/main" xmlns="" id="{3E1B2503-FA47-46C0-8817-6CDE464C0E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4320" y="3689348"/>
            <a:ext cx="4739350" cy="2950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xmlns="" id="{5618393F-8B82-40B9-B973-D67A501EE506}"/>
              </a:ext>
            </a:extLst>
          </p:cNvPr>
          <p:cNvSpPr/>
          <p:nvPr/>
        </p:nvSpPr>
        <p:spPr bwMode="auto">
          <a:xfrm>
            <a:off x="2388005" y="4210047"/>
            <a:ext cx="2666602" cy="1676846"/>
          </a:xfrm>
          <a:prstGeom prst="rect">
            <a:avLst/>
          </a:prstGeom>
          <a:solidFill>
            <a:schemeClr val="bg1">
              <a:lumMod val="60000"/>
              <a:lumOff val="40000"/>
              <a:alpha val="36000"/>
            </a:schemeClr>
          </a:solidFill>
          <a:ln w="25400" cap="flat" cmpd="sng" algn="ctr">
            <a:solidFill>
              <a:schemeClr val="tx1"/>
            </a:solidFill>
            <a:prstDash val="solid"/>
            <a:round/>
            <a:headEnd type="none" w="med" len="med"/>
            <a:tailEnd type="none" w="med" len="med"/>
          </a:ln>
          <a:effectLst/>
        </p:spPr>
        <p:txBody>
          <a:bodyPr wrap="none" lIns="91596" tIns="45798" rIns="91596" bIns="45798"/>
          <a:lstStyle/>
          <a:p>
            <a:pPr eaLnBrk="1" hangingPunct="1">
              <a:defRPr/>
            </a:pPr>
            <a:r>
              <a:rPr lang="en-US" sz="2169" b="1" dirty="0"/>
              <a:t>HOW MANAGED?</a:t>
            </a:r>
          </a:p>
          <a:p>
            <a:pPr eaLnBrk="1" hangingPunct="1">
              <a:buFont typeface="Arial" pitchFamily="34" charset="0"/>
              <a:buChar char="•"/>
              <a:defRPr/>
            </a:pPr>
            <a:r>
              <a:rPr lang="en-US" sz="2169" dirty="0"/>
              <a:t>Renovation</a:t>
            </a:r>
          </a:p>
          <a:p>
            <a:pPr eaLnBrk="1" hangingPunct="1">
              <a:buFont typeface="Arial" pitchFamily="34" charset="0"/>
              <a:buChar char="•"/>
              <a:defRPr/>
            </a:pPr>
            <a:r>
              <a:rPr lang="en-US" sz="2169" dirty="0"/>
              <a:t>Renewal</a:t>
            </a:r>
          </a:p>
          <a:p>
            <a:pPr eaLnBrk="1" hangingPunct="1">
              <a:buFont typeface="Arial" pitchFamily="34" charset="0"/>
              <a:buChar char="•"/>
              <a:defRPr/>
            </a:pPr>
            <a:r>
              <a:rPr lang="en-US" sz="2169" dirty="0"/>
              <a:t>Reduce housing </a:t>
            </a:r>
          </a:p>
          <a:p>
            <a:pPr eaLnBrk="1" hangingPunct="1">
              <a:defRPr/>
            </a:pPr>
            <a:r>
              <a:rPr lang="en-US" sz="2169" dirty="0"/>
              <a:t>density</a:t>
            </a:r>
          </a:p>
        </p:txBody>
      </p:sp>
      <p:sp>
        <p:nvSpPr>
          <p:cNvPr id="48147" name="TextBox 4">
            <a:extLst>
              <a:ext uri="{FF2B5EF4-FFF2-40B4-BE49-F238E27FC236}">
                <a16:creationId xmlns:a16="http://schemas.microsoft.com/office/drawing/2014/main" xmlns="" id="{ACBE71D5-3916-45D1-B48F-4B7C7DBBB5D0}"/>
              </a:ext>
            </a:extLst>
          </p:cNvPr>
          <p:cNvSpPr txBox="1">
            <a:spLocks noChangeArrowheads="1"/>
          </p:cNvSpPr>
          <p:nvPr/>
        </p:nvSpPr>
        <p:spPr bwMode="auto">
          <a:xfrm>
            <a:off x="2778168" y="185041"/>
            <a:ext cx="7091812" cy="982448"/>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2892"/>
              <a:t>Land-use zones</a:t>
            </a:r>
          </a:p>
          <a:p>
            <a:pPr algn="ctr"/>
            <a:r>
              <a:rPr lang="en-ZA" altLang="en-US" sz="2892" b="1"/>
              <a:t>ZONE OF DECAY / TRANSITION ZONE</a:t>
            </a:r>
          </a:p>
        </p:txBody>
      </p:sp>
    </p:spTree>
    <p:extLst>
      <p:ext uri="{BB962C8B-B14F-4D97-AF65-F5344CB8AC3E}">
        <p14:creationId xmlns:p14="http://schemas.microsoft.com/office/powerpoint/2010/main" val="3422611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xmlns="" id="{544AB884-174B-41DB-9241-12C91B1AE3F1}"/>
              </a:ext>
            </a:extLst>
          </p:cNvPr>
          <p:cNvSpPr>
            <a:spLocks noChangeArrowheads="1"/>
          </p:cNvSpPr>
          <p:nvPr/>
        </p:nvSpPr>
        <p:spPr bwMode="auto">
          <a:xfrm>
            <a:off x="1346609" y="-149180"/>
            <a:ext cx="9564766" cy="7222345"/>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pic>
        <p:nvPicPr>
          <p:cNvPr id="36867" name="Picture 4" descr="C:\Users\Glenn Samaai\Documents\PHOTOS\SETTLEMENT\IMG_0028.JPG">
            <a:extLst>
              <a:ext uri="{FF2B5EF4-FFF2-40B4-BE49-F238E27FC236}">
                <a16:creationId xmlns:a16="http://schemas.microsoft.com/office/drawing/2014/main" xmlns="" id="{8EB78C00-4C8F-45E7-9314-F55F36AE3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3011" y="477665"/>
            <a:ext cx="2351028" cy="17629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7" descr="C:\Users\Glenn Samaai\Documents\PHOTOS\SETTLEMENT\IMG_0040.JPG">
            <a:extLst>
              <a:ext uri="{FF2B5EF4-FFF2-40B4-BE49-F238E27FC236}">
                <a16:creationId xmlns:a16="http://schemas.microsoft.com/office/drawing/2014/main" xmlns="" id="{D8F50258-963D-489E-BB91-31DC724F1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226" y="4508408"/>
            <a:ext cx="2878896" cy="21588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 descr="C:\Users\Glenn Samaai\Documents\PHOTOS\SETTLEMENT\IMG_0051.JPG">
            <a:extLst>
              <a:ext uri="{FF2B5EF4-FFF2-40B4-BE49-F238E27FC236}">
                <a16:creationId xmlns:a16="http://schemas.microsoft.com/office/drawing/2014/main" xmlns="" id="{BD129BDB-B6C2-43BD-93F3-B8330B5AC5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505" y="40164"/>
            <a:ext cx="2663732" cy="19981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3">
            <a:extLst>
              <a:ext uri="{FF2B5EF4-FFF2-40B4-BE49-F238E27FC236}">
                <a16:creationId xmlns:a16="http://schemas.microsoft.com/office/drawing/2014/main" xmlns="" id="{62B6EFA5-CAB0-4B62-937F-69F58CEB6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8006" y="1834633"/>
            <a:ext cx="4396522" cy="3052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871" name="Picture 5" descr="C:\Users\Glenn Samaai\Documents\PHOTOS\SETTLEMENT\IMG_0026.JPG">
            <a:extLst>
              <a:ext uri="{FF2B5EF4-FFF2-40B4-BE49-F238E27FC236}">
                <a16:creationId xmlns:a16="http://schemas.microsoft.com/office/drawing/2014/main" xmlns="" id="{F7D47E32-A9E7-4588-BC05-6D0076FA0A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0840" y="4115374"/>
            <a:ext cx="1870494" cy="24930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Glenn Samaai\Documents\PHOTOS\SETTLEMENT\IMG_0046.JPG">
            <a:extLst>
              <a:ext uri="{FF2B5EF4-FFF2-40B4-BE49-F238E27FC236}">
                <a16:creationId xmlns:a16="http://schemas.microsoft.com/office/drawing/2014/main" xmlns="" id="{18D37BEC-4C5C-45F1-B450-476655A8BCA2}"/>
              </a:ext>
            </a:extLst>
          </p:cNvPr>
          <p:cNvPicPr>
            <a:picLocks noChangeAspect="1" noChangeArrowheads="1"/>
          </p:cNvPicPr>
          <p:nvPr/>
        </p:nvPicPr>
        <p:blipFill>
          <a:blip r:embed="rId7"/>
          <a:srcRect/>
          <a:stretch>
            <a:fillRect/>
          </a:stretch>
        </p:blipFill>
        <p:spPr bwMode="auto">
          <a:xfrm>
            <a:off x="5375919" y="4836891"/>
            <a:ext cx="2663732" cy="19981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9161" name="Picture 9">
            <a:extLst>
              <a:ext uri="{FF2B5EF4-FFF2-40B4-BE49-F238E27FC236}">
                <a16:creationId xmlns:a16="http://schemas.microsoft.com/office/drawing/2014/main" xmlns="" id="{70E6D6DF-77A3-4478-9478-CF279D771C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2721" y="239550"/>
            <a:ext cx="2343855" cy="159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9162" name="Straight Arrow Connector 19">
            <a:extLst>
              <a:ext uri="{FF2B5EF4-FFF2-40B4-BE49-F238E27FC236}">
                <a16:creationId xmlns:a16="http://schemas.microsoft.com/office/drawing/2014/main" xmlns="" id="{8417F6BF-3A26-4639-90F2-4D7C623F9989}"/>
              </a:ext>
            </a:extLst>
          </p:cNvPr>
          <p:cNvCxnSpPr>
            <a:cxnSpLocks noChangeShapeType="1"/>
            <a:stCxn id="36868" idx="0"/>
          </p:cNvCxnSpPr>
          <p:nvPr/>
        </p:nvCxnSpPr>
        <p:spPr bwMode="auto">
          <a:xfrm flipV="1">
            <a:off x="3287391" y="3601849"/>
            <a:ext cx="2376847" cy="906558"/>
          </a:xfrm>
          <a:prstGeom prst="straightConnector1">
            <a:avLst/>
          </a:prstGeom>
          <a:noFill/>
          <a:ln w="31750" algn="ctr">
            <a:solidFill>
              <a:srgbClr val="0033CC"/>
            </a:solidFill>
            <a:round/>
            <a:headEnd/>
            <a:tailEnd type="oval" w="lg" len="lg"/>
          </a:ln>
          <a:extLst>
            <a:ext uri="{909E8E84-426E-40DD-AFC4-6F175D3DCCD1}">
              <a14:hiddenFill xmlns:a14="http://schemas.microsoft.com/office/drawing/2010/main">
                <a:noFill/>
              </a14:hiddenFill>
            </a:ext>
          </a:extLst>
        </p:spPr>
      </p:cxnSp>
      <p:cxnSp>
        <p:nvCxnSpPr>
          <p:cNvPr id="49163" name="Straight Arrow Connector 19">
            <a:extLst>
              <a:ext uri="{FF2B5EF4-FFF2-40B4-BE49-F238E27FC236}">
                <a16:creationId xmlns:a16="http://schemas.microsoft.com/office/drawing/2014/main" xmlns="" id="{B0375043-BBEA-4D6F-9B88-B9C9090049FE}"/>
              </a:ext>
            </a:extLst>
          </p:cNvPr>
          <p:cNvCxnSpPr>
            <a:cxnSpLocks noChangeShapeType="1"/>
          </p:cNvCxnSpPr>
          <p:nvPr/>
        </p:nvCxnSpPr>
        <p:spPr bwMode="auto">
          <a:xfrm flipH="1" flipV="1">
            <a:off x="5152148" y="4653284"/>
            <a:ext cx="1230739" cy="503485"/>
          </a:xfrm>
          <a:prstGeom prst="straightConnector1">
            <a:avLst/>
          </a:prstGeom>
          <a:noFill/>
          <a:ln w="31750" algn="ctr">
            <a:solidFill>
              <a:srgbClr val="0033CC"/>
            </a:solidFill>
            <a:round/>
            <a:headEnd/>
            <a:tailEnd type="oval" w="lg" len="lg"/>
          </a:ln>
          <a:extLst>
            <a:ext uri="{909E8E84-426E-40DD-AFC4-6F175D3DCCD1}">
              <a14:hiddenFill xmlns:a14="http://schemas.microsoft.com/office/drawing/2010/main">
                <a:noFill/>
              </a14:hiddenFill>
            </a:ext>
          </a:extLst>
        </p:spPr>
      </p:cxnSp>
      <p:cxnSp>
        <p:nvCxnSpPr>
          <p:cNvPr id="49164" name="Straight Arrow Connector 19">
            <a:extLst>
              <a:ext uri="{FF2B5EF4-FFF2-40B4-BE49-F238E27FC236}">
                <a16:creationId xmlns:a16="http://schemas.microsoft.com/office/drawing/2014/main" xmlns="" id="{BB2DD493-956F-41AC-9EBA-10509FD5CE43}"/>
              </a:ext>
            </a:extLst>
          </p:cNvPr>
          <p:cNvCxnSpPr>
            <a:cxnSpLocks noChangeShapeType="1"/>
          </p:cNvCxnSpPr>
          <p:nvPr/>
        </p:nvCxnSpPr>
        <p:spPr bwMode="auto">
          <a:xfrm>
            <a:off x="3287391" y="1359837"/>
            <a:ext cx="1438731" cy="1493240"/>
          </a:xfrm>
          <a:prstGeom prst="straightConnector1">
            <a:avLst/>
          </a:prstGeom>
          <a:noFill/>
          <a:ln w="31750" algn="ctr">
            <a:solidFill>
              <a:srgbClr val="0033CC"/>
            </a:solidFill>
            <a:round/>
            <a:headEnd/>
            <a:tailEnd type="oval" w="lg" len="lg"/>
          </a:ln>
          <a:extLst>
            <a:ext uri="{909E8E84-426E-40DD-AFC4-6F175D3DCCD1}">
              <a14:hiddenFill xmlns:a14="http://schemas.microsoft.com/office/drawing/2010/main">
                <a:noFill/>
              </a14:hiddenFill>
            </a:ext>
          </a:extLst>
        </p:spPr>
      </p:cxnSp>
      <p:cxnSp>
        <p:nvCxnSpPr>
          <p:cNvPr id="49165" name="Straight Arrow Connector 19">
            <a:extLst>
              <a:ext uri="{FF2B5EF4-FFF2-40B4-BE49-F238E27FC236}">
                <a16:creationId xmlns:a16="http://schemas.microsoft.com/office/drawing/2014/main" xmlns="" id="{1D45D1F5-FB3C-4286-8274-A400C88AD833}"/>
              </a:ext>
            </a:extLst>
          </p:cNvPr>
          <p:cNvCxnSpPr>
            <a:cxnSpLocks noChangeShapeType="1"/>
            <a:stCxn id="36871" idx="0"/>
          </p:cNvCxnSpPr>
          <p:nvPr/>
        </p:nvCxnSpPr>
        <p:spPr bwMode="auto">
          <a:xfrm flipH="1" flipV="1">
            <a:off x="7681043" y="4340579"/>
            <a:ext cx="649796" cy="546517"/>
          </a:xfrm>
          <a:prstGeom prst="straightConnector1">
            <a:avLst/>
          </a:prstGeom>
          <a:noFill/>
          <a:ln w="31750" algn="ctr">
            <a:solidFill>
              <a:srgbClr val="0033CC"/>
            </a:solidFill>
            <a:round/>
            <a:headEnd/>
            <a:tailEnd type="oval" w="lg" len="lg"/>
          </a:ln>
          <a:extLst>
            <a:ext uri="{909E8E84-426E-40DD-AFC4-6F175D3DCCD1}">
              <a14:hiddenFill xmlns:a14="http://schemas.microsoft.com/office/drawing/2010/main">
                <a:noFill/>
              </a14:hiddenFill>
            </a:ext>
          </a:extLst>
        </p:spPr>
      </p:cxnSp>
      <p:cxnSp>
        <p:nvCxnSpPr>
          <p:cNvPr id="49166" name="Straight Arrow Connector 19">
            <a:extLst>
              <a:ext uri="{FF2B5EF4-FFF2-40B4-BE49-F238E27FC236}">
                <a16:creationId xmlns:a16="http://schemas.microsoft.com/office/drawing/2014/main" xmlns="" id="{0F815081-AAF1-4FD3-AF11-4BF599FAC3A6}"/>
              </a:ext>
            </a:extLst>
          </p:cNvPr>
          <p:cNvCxnSpPr>
            <a:cxnSpLocks noChangeShapeType="1"/>
          </p:cNvCxnSpPr>
          <p:nvPr/>
        </p:nvCxnSpPr>
        <p:spPr bwMode="auto">
          <a:xfrm>
            <a:off x="5985550" y="1359838"/>
            <a:ext cx="193648" cy="2242011"/>
          </a:xfrm>
          <a:prstGeom prst="straightConnector1">
            <a:avLst/>
          </a:prstGeom>
          <a:noFill/>
          <a:ln w="31750" algn="ctr">
            <a:solidFill>
              <a:srgbClr val="0033CC"/>
            </a:solidFill>
            <a:round/>
            <a:headEnd/>
            <a:tailEnd type="oval" w="lg" len="lg"/>
          </a:ln>
          <a:extLst>
            <a:ext uri="{909E8E84-426E-40DD-AFC4-6F175D3DCCD1}">
              <a14:hiddenFill xmlns:a14="http://schemas.microsoft.com/office/drawing/2010/main">
                <a:noFill/>
              </a14:hiddenFill>
            </a:ext>
          </a:extLst>
        </p:spPr>
      </p:cxnSp>
      <p:cxnSp>
        <p:nvCxnSpPr>
          <p:cNvPr id="49167" name="Straight Arrow Connector 19">
            <a:extLst>
              <a:ext uri="{FF2B5EF4-FFF2-40B4-BE49-F238E27FC236}">
                <a16:creationId xmlns:a16="http://schemas.microsoft.com/office/drawing/2014/main" xmlns="" id="{CFDF544A-FC7F-4A32-B52B-47F3A60AC4B4}"/>
              </a:ext>
            </a:extLst>
          </p:cNvPr>
          <p:cNvCxnSpPr>
            <a:cxnSpLocks noChangeShapeType="1"/>
            <a:stCxn id="36867" idx="2"/>
          </p:cNvCxnSpPr>
          <p:nvPr/>
        </p:nvCxnSpPr>
        <p:spPr bwMode="auto">
          <a:xfrm flipH="1">
            <a:off x="6959527" y="2240576"/>
            <a:ext cx="2029715" cy="1400002"/>
          </a:xfrm>
          <a:prstGeom prst="straightConnector1">
            <a:avLst/>
          </a:prstGeom>
          <a:noFill/>
          <a:ln w="31750" algn="ctr">
            <a:solidFill>
              <a:srgbClr val="0033CC"/>
            </a:solidFill>
            <a:round/>
            <a:headEnd/>
            <a:tailEnd type="oval" w="lg" len="lg"/>
          </a:ln>
          <a:extLst>
            <a:ext uri="{909E8E84-426E-40DD-AFC4-6F175D3DCCD1}">
              <a14:hiddenFill xmlns:a14="http://schemas.microsoft.com/office/drawing/2010/main">
                <a:noFill/>
              </a14:hiddenFill>
            </a:ext>
          </a:extLst>
        </p:spPr>
      </p:cxnSp>
      <p:sp>
        <p:nvSpPr>
          <p:cNvPr id="49168" name="TextBox 21">
            <a:extLst>
              <a:ext uri="{FF2B5EF4-FFF2-40B4-BE49-F238E27FC236}">
                <a16:creationId xmlns:a16="http://schemas.microsoft.com/office/drawing/2014/main" xmlns="" id="{25046D04-6C2D-45DF-B465-A73E36FE4927}"/>
              </a:ext>
            </a:extLst>
          </p:cNvPr>
          <p:cNvSpPr txBox="1">
            <a:spLocks noChangeArrowheads="1"/>
          </p:cNvSpPr>
          <p:nvPr/>
        </p:nvSpPr>
        <p:spPr bwMode="auto">
          <a:xfrm>
            <a:off x="8332273" y="2523159"/>
            <a:ext cx="2335249" cy="10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ZA" altLang="en-US" sz="2169" b="1">
                <a:solidFill>
                  <a:schemeClr val="bg1"/>
                </a:solidFill>
              </a:rPr>
              <a:t>Old buildings</a:t>
            </a:r>
          </a:p>
          <a:p>
            <a:pPr eaLnBrk="1" hangingPunct="1">
              <a:spcBef>
                <a:spcPct val="0"/>
              </a:spcBef>
            </a:pPr>
            <a:r>
              <a:rPr lang="en-ZA" altLang="en-US" sz="2169" b="1">
                <a:solidFill>
                  <a:schemeClr val="bg1"/>
                </a:solidFill>
              </a:rPr>
              <a:t>Mixed </a:t>
            </a:r>
          </a:p>
          <a:p>
            <a:pPr eaLnBrk="1" hangingPunct="1">
              <a:spcBef>
                <a:spcPct val="0"/>
              </a:spcBef>
            </a:pPr>
            <a:r>
              <a:rPr lang="en-ZA" altLang="en-US" sz="2169" b="1">
                <a:solidFill>
                  <a:schemeClr val="bg1"/>
                </a:solidFill>
              </a:rPr>
              <a:t>Renewal</a:t>
            </a:r>
          </a:p>
        </p:txBody>
      </p:sp>
      <p:sp>
        <p:nvSpPr>
          <p:cNvPr id="2" name="TextBox 1">
            <a:extLst>
              <a:ext uri="{FF2B5EF4-FFF2-40B4-BE49-F238E27FC236}">
                <a16:creationId xmlns:a16="http://schemas.microsoft.com/office/drawing/2014/main" xmlns="" id="{8F2F4A19-B2D6-4DE4-92DD-9E4CBB7735E2}"/>
              </a:ext>
            </a:extLst>
          </p:cNvPr>
          <p:cNvSpPr txBox="1"/>
          <p:nvPr/>
        </p:nvSpPr>
        <p:spPr>
          <a:xfrm>
            <a:off x="8253381" y="2876029"/>
            <a:ext cx="2319470" cy="1015663"/>
          </a:xfrm>
          <a:prstGeom prst="rect">
            <a:avLst/>
          </a:prstGeom>
          <a:noFill/>
          <a:ln w="38100">
            <a:solidFill>
              <a:schemeClr val="tx1"/>
            </a:solidFill>
            <a:prstDash val="sysDash"/>
          </a:ln>
        </p:spPr>
        <p:txBody>
          <a:bodyPr>
            <a:spAutoFit/>
          </a:bodyPr>
          <a:lstStyle/>
          <a:p>
            <a:pPr marL="176216" indent="-176216">
              <a:buFont typeface="Arial" panose="020B0604020202020204" pitchFamily="34" charset="0"/>
              <a:buChar char="•"/>
              <a:defRPr/>
            </a:pPr>
            <a:r>
              <a:rPr lang="en-ZA" sz="2000" b="1" dirty="0"/>
              <a:t>Mixed functions</a:t>
            </a:r>
          </a:p>
          <a:p>
            <a:pPr marL="176216" indent="-176216">
              <a:buFont typeface="Arial" panose="020B0604020202020204" pitchFamily="34" charset="0"/>
              <a:buChar char="•"/>
              <a:defRPr/>
            </a:pPr>
            <a:r>
              <a:rPr lang="en-ZA" sz="2000" b="1" dirty="0"/>
              <a:t>Old buildings</a:t>
            </a:r>
          </a:p>
          <a:p>
            <a:pPr marL="176216" indent="-176216">
              <a:buFont typeface="Arial" panose="020B0604020202020204" pitchFamily="34" charset="0"/>
              <a:buChar char="•"/>
              <a:defRPr/>
            </a:pPr>
            <a:r>
              <a:rPr lang="en-ZA" sz="2000" b="1" dirty="0"/>
              <a:t>Renewal </a:t>
            </a:r>
          </a:p>
        </p:txBody>
      </p:sp>
      <p:sp>
        <p:nvSpPr>
          <p:cNvPr id="49170" name="TextBox 3">
            <a:extLst>
              <a:ext uri="{FF2B5EF4-FFF2-40B4-BE49-F238E27FC236}">
                <a16:creationId xmlns:a16="http://schemas.microsoft.com/office/drawing/2014/main" xmlns="" id="{6FF4ECF3-A901-47ED-9BD0-86639ED6D674}"/>
              </a:ext>
            </a:extLst>
          </p:cNvPr>
          <p:cNvSpPr txBox="1">
            <a:spLocks noChangeArrowheads="1"/>
          </p:cNvSpPr>
          <p:nvPr/>
        </p:nvSpPr>
        <p:spPr bwMode="auto">
          <a:xfrm>
            <a:off x="1762593" y="2480127"/>
            <a:ext cx="1717011" cy="1427507"/>
          </a:xfrm>
          <a:prstGeom prst="rect">
            <a:avLst/>
          </a:prstGeom>
          <a:noFill/>
          <a:ln w="444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2892" b="1"/>
              <a:t>ZONE </a:t>
            </a:r>
          </a:p>
          <a:p>
            <a:pPr algn="ctr"/>
            <a:r>
              <a:rPr lang="en-ZA" altLang="en-US" sz="2892" b="1"/>
              <a:t>OF </a:t>
            </a:r>
          </a:p>
          <a:p>
            <a:pPr algn="ctr"/>
            <a:r>
              <a:rPr lang="en-ZA" altLang="en-US" sz="2892" b="1"/>
              <a:t>DECAY</a:t>
            </a:r>
          </a:p>
        </p:txBody>
      </p:sp>
      <p:sp>
        <p:nvSpPr>
          <p:cNvPr id="49171" name="TextBox 2">
            <a:extLst>
              <a:ext uri="{FF2B5EF4-FFF2-40B4-BE49-F238E27FC236}">
                <a16:creationId xmlns:a16="http://schemas.microsoft.com/office/drawing/2014/main" xmlns="" id="{DB0D1A42-B29D-4A87-81EF-DFB0A2CDCDFE}"/>
              </a:ext>
            </a:extLst>
          </p:cNvPr>
          <p:cNvSpPr txBox="1">
            <a:spLocks noChangeArrowheads="1"/>
          </p:cNvSpPr>
          <p:nvPr/>
        </p:nvSpPr>
        <p:spPr bwMode="auto">
          <a:xfrm>
            <a:off x="2304808" y="282583"/>
            <a:ext cx="2351028" cy="39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ZA" altLang="en-US" sz="1988" b="1"/>
              <a:t>Residential</a:t>
            </a:r>
          </a:p>
        </p:txBody>
      </p:sp>
      <p:sp>
        <p:nvSpPr>
          <p:cNvPr id="49172" name="TextBox 19">
            <a:extLst>
              <a:ext uri="{FF2B5EF4-FFF2-40B4-BE49-F238E27FC236}">
                <a16:creationId xmlns:a16="http://schemas.microsoft.com/office/drawing/2014/main" xmlns="" id="{EC4D20A0-FE8B-483A-A176-69B5AE5550A8}"/>
              </a:ext>
            </a:extLst>
          </p:cNvPr>
          <p:cNvSpPr txBox="1">
            <a:spLocks noChangeArrowheads="1"/>
          </p:cNvSpPr>
          <p:nvPr/>
        </p:nvSpPr>
        <p:spPr bwMode="auto">
          <a:xfrm>
            <a:off x="5114852" y="401640"/>
            <a:ext cx="2351027" cy="39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ZA" altLang="en-US" sz="1988" b="1"/>
              <a:t>Commercial</a:t>
            </a:r>
          </a:p>
        </p:txBody>
      </p:sp>
      <p:sp>
        <p:nvSpPr>
          <p:cNvPr id="49173" name="TextBox 20">
            <a:extLst>
              <a:ext uri="{FF2B5EF4-FFF2-40B4-BE49-F238E27FC236}">
                <a16:creationId xmlns:a16="http://schemas.microsoft.com/office/drawing/2014/main" xmlns="" id="{FE93AE5D-EED2-45C9-B3C8-5685333CF25C}"/>
              </a:ext>
            </a:extLst>
          </p:cNvPr>
          <p:cNvSpPr txBox="1">
            <a:spLocks noChangeArrowheads="1"/>
          </p:cNvSpPr>
          <p:nvPr/>
        </p:nvSpPr>
        <p:spPr bwMode="auto">
          <a:xfrm>
            <a:off x="8294979" y="1772953"/>
            <a:ext cx="2351028" cy="39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ZA" altLang="en-US" sz="1988" b="1">
                <a:solidFill>
                  <a:schemeClr val="bg1"/>
                </a:solidFill>
              </a:rPr>
              <a:t>Old buildings</a:t>
            </a:r>
          </a:p>
        </p:txBody>
      </p:sp>
      <p:sp>
        <p:nvSpPr>
          <p:cNvPr id="49174" name="TextBox 21">
            <a:extLst>
              <a:ext uri="{FF2B5EF4-FFF2-40B4-BE49-F238E27FC236}">
                <a16:creationId xmlns:a16="http://schemas.microsoft.com/office/drawing/2014/main" xmlns="" id="{B46BFB50-B1AC-4474-9709-009304C5477D}"/>
              </a:ext>
            </a:extLst>
          </p:cNvPr>
          <p:cNvSpPr txBox="1">
            <a:spLocks noChangeArrowheads="1"/>
          </p:cNvSpPr>
          <p:nvPr/>
        </p:nvSpPr>
        <p:spPr bwMode="auto">
          <a:xfrm>
            <a:off x="1931857" y="6255541"/>
            <a:ext cx="2351028" cy="39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ZA" altLang="en-US" sz="1988" b="1">
                <a:solidFill>
                  <a:schemeClr val="bg1"/>
                </a:solidFill>
              </a:rPr>
              <a:t>Renewal</a:t>
            </a:r>
          </a:p>
        </p:txBody>
      </p:sp>
      <p:sp>
        <p:nvSpPr>
          <p:cNvPr id="49175" name="TextBox 22">
            <a:extLst>
              <a:ext uri="{FF2B5EF4-FFF2-40B4-BE49-F238E27FC236}">
                <a16:creationId xmlns:a16="http://schemas.microsoft.com/office/drawing/2014/main" xmlns="" id="{F188A318-2FA6-4C69-83DA-FE364637C313}"/>
              </a:ext>
            </a:extLst>
          </p:cNvPr>
          <p:cNvSpPr txBox="1">
            <a:spLocks noChangeArrowheads="1"/>
          </p:cNvSpPr>
          <p:nvPr/>
        </p:nvSpPr>
        <p:spPr bwMode="auto">
          <a:xfrm>
            <a:off x="8632069" y="6060459"/>
            <a:ext cx="2352462" cy="39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ZA" altLang="en-US" sz="1988" b="1">
                <a:solidFill>
                  <a:schemeClr val="bg1"/>
                </a:solidFill>
              </a:rPr>
              <a:t>Industries</a:t>
            </a:r>
          </a:p>
        </p:txBody>
      </p:sp>
      <p:sp>
        <p:nvSpPr>
          <p:cNvPr id="49176" name="TextBox 23">
            <a:extLst>
              <a:ext uri="{FF2B5EF4-FFF2-40B4-BE49-F238E27FC236}">
                <a16:creationId xmlns:a16="http://schemas.microsoft.com/office/drawing/2014/main" xmlns="" id="{1751FDB5-E764-4C6B-B4DA-40F4207D6A77}"/>
              </a:ext>
            </a:extLst>
          </p:cNvPr>
          <p:cNvSpPr txBox="1">
            <a:spLocks noChangeArrowheads="1"/>
          </p:cNvSpPr>
          <p:nvPr/>
        </p:nvSpPr>
        <p:spPr bwMode="auto">
          <a:xfrm>
            <a:off x="5461984" y="6353082"/>
            <a:ext cx="2351027" cy="39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ZA" altLang="en-US" sz="1988" b="1">
                <a:solidFill>
                  <a:schemeClr val="bg1"/>
                </a:solidFill>
              </a:rPr>
              <a:t>Industrial park</a:t>
            </a:r>
          </a:p>
        </p:txBody>
      </p:sp>
    </p:spTree>
    <p:extLst>
      <p:ext uri="{BB962C8B-B14F-4D97-AF65-F5344CB8AC3E}">
        <p14:creationId xmlns:p14="http://schemas.microsoft.com/office/powerpoint/2010/main" val="3922355862"/>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a:extLst>
              <a:ext uri="{FF2B5EF4-FFF2-40B4-BE49-F238E27FC236}">
                <a16:creationId xmlns:a16="http://schemas.microsoft.com/office/drawing/2014/main" xmlns="" id="{EF805AA3-10A9-4963-9AC6-E8C7F2240E5D}"/>
              </a:ext>
            </a:extLst>
          </p:cNvPr>
          <p:cNvSpPr>
            <a:spLocks noChangeArrowheads="1"/>
          </p:cNvSpPr>
          <p:nvPr/>
        </p:nvSpPr>
        <p:spPr bwMode="auto">
          <a:xfrm>
            <a:off x="1346610" y="-84632"/>
            <a:ext cx="9434233" cy="7027263"/>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graphicFrame>
        <p:nvGraphicFramePr>
          <p:cNvPr id="2" name="Table 1">
            <a:extLst>
              <a:ext uri="{FF2B5EF4-FFF2-40B4-BE49-F238E27FC236}">
                <a16:creationId xmlns:a16="http://schemas.microsoft.com/office/drawing/2014/main" xmlns="" id="{AFB1892A-CA04-4894-8E47-6D7351C509D6}"/>
              </a:ext>
            </a:extLst>
          </p:cNvPr>
          <p:cNvGraphicFramePr>
            <a:graphicFrameLocks noGrp="1"/>
          </p:cNvGraphicFramePr>
          <p:nvPr/>
        </p:nvGraphicFramePr>
        <p:xfrm>
          <a:off x="1606241" y="4079513"/>
          <a:ext cx="8979519" cy="2682240"/>
        </p:xfrm>
        <a:graphic>
          <a:graphicData uri="http://schemas.openxmlformats.org/drawingml/2006/table">
            <a:tbl>
              <a:tblPr firstRow="1" firstCol="1" bandRow="1">
                <a:tableStyleId>{5940675A-B579-460E-94D1-54222C63F5DA}</a:tableStyleId>
              </a:tblPr>
              <a:tblGrid>
                <a:gridCol w="2099746">
                  <a:extLst>
                    <a:ext uri="{9D8B030D-6E8A-4147-A177-3AD203B41FA5}">
                      <a16:colId xmlns:a16="http://schemas.microsoft.com/office/drawing/2014/main" xmlns="" val="625210393"/>
                    </a:ext>
                  </a:extLst>
                </a:gridCol>
                <a:gridCol w="1869461">
                  <a:extLst>
                    <a:ext uri="{9D8B030D-6E8A-4147-A177-3AD203B41FA5}">
                      <a16:colId xmlns:a16="http://schemas.microsoft.com/office/drawing/2014/main" xmlns="" val="804436507"/>
                    </a:ext>
                  </a:extLst>
                </a:gridCol>
                <a:gridCol w="5010312">
                  <a:extLst>
                    <a:ext uri="{9D8B030D-6E8A-4147-A177-3AD203B41FA5}">
                      <a16:colId xmlns:a16="http://schemas.microsoft.com/office/drawing/2014/main" xmlns="" val="1450370749"/>
                    </a:ext>
                  </a:extLst>
                </a:gridCol>
              </a:tblGrid>
              <a:tr h="330492">
                <a:tc>
                  <a:txBody>
                    <a:bodyPr/>
                    <a:lstStyle/>
                    <a:p>
                      <a:pPr algn="ctr">
                        <a:spcAft>
                          <a:spcPts val="0"/>
                        </a:spcAft>
                      </a:pPr>
                      <a:r>
                        <a:rPr lang="en-ZA" sz="2200" b="1">
                          <a:effectLst/>
                        </a:rPr>
                        <a:t>Land use zone</a:t>
                      </a:r>
                      <a:endParaRPr lang="en-ZA" sz="2200" b="1">
                        <a:effectLst/>
                        <a:latin typeface="Calibri" panose="020F0502020204030204" pitchFamily="34" charset="0"/>
                        <a:ea typeface="Calibri" panose="020F0502020204030204" pitchFamily="34" charset="0"/>
                        <a:cs typeface="Times New Roman" panose="02020603050405020304" pitchFamily="18" charset="0"/>
                      </a:endParaRPr>
                    </a:p>
                  </a:txBody>
                  <a:tcPr marL="61971" marR="61971" marT="0" marB="0"/>
                </a:tc>
                <a:tc>
                  <a:txBody>
                    <a:bodyPr/>
                    <a:lstStyle/>
                    <a:p>
                      <a:pPr algn="ctr">
                        <a:spcAft>
                          <a:spcPts val="0"/>
                        </a:spcAft>
                      </a:pPr>
                      <a:r>
                        <a:rPr lang="en-ZA" sz="2200" b="1">
                          <a:effectLst/>
                        </a:rPr>
                        <a:t>Where?</a:t>
                      </a:r>
                      <a:endParaRPr lang="en-ZA" sz="2200" b="1">
                        <a:effectLst/>
                        <a:latin typeface="Calibri" panose="020F0502020204030204" pitchFamily="34" charset="0"/>
                        <a:ea typeface="Calibri" panose="020F0502020204030204" pitchFamily="34" charset="0"/>
                        <a:cs typeface="Times New Roman" panose="02020603050405020304" pitchFamily="18" charset="0"/>
                      </a:endParaRPr>
                    </a:p>
                  </a:txBody>
                  <a:tcPr marL="61971" marR="61971" marT="0" marB="0"/>
                </a:tc>
                <a:tc>
                  <a:txBody>
                    <a:bodyPr/>
                    <a:lstStyle/>
                    <a:p>
                      <a:pPr algn="ctr">
                        <a:spcAft>
                          <a:spcPts val="0"/>
                        </a:spcAft>
                      </a:pPr>
                      <a:r>
                        <a:rPr lang="en-ZA" sz="2200" b="1" dirty="0">
                          <a:effectLst/>
                        </a:rPr>
                        <a:t>Characteristics</a:t>
                      </a:r>
                      <a:endParaRPr lang="en-ZA"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971" marR="61971" marT="0" marB="0"/>
                </a:tc>
                <a:extLst>
                  <a:ext uri="{0D108BD9-81ED-4DB2-BD59-A6C34878D82A}">
                    <a16:rowId xmlns:a16="http://schemas.microsoft.com/office/drawing/2014/main" xmlns="" val="4273912050"/>
                  </a:ext>
                </a:extLst>
              </a:tr>
              <a:tr h="2313445">
                <a:tc>
                  <a:txBody>
                    <a:bodyPr/>
                    <a:lstStyle/>
                    <a:p>
                      <a:pPr>
                        <a:spcAft>
                          <a:spcPts val="0"/>
                        </a:spcAft>
                      </a:pPr>
                      <a:r>
                        <a:rPr lang="en-ZA" sz="2200">
                          <a:effectLst/>
                        </a:rPr>
                        <a:t>Rural-urban fringe</a:t>
                      </a:r>
                      <a:endParaRPr lang="en-ZA" sz="2200">
                        <a:effectLst/>
                        <a:latin typeface="Calibri" panose="020F0502020204030204" pitchFamily="34" charset="0"/>
                        <a:ea typeface="Calibri" panose="020F0502020204030204" pitchFamily="34" charset="0"/>
                        <a:cs typeface="Times New Roman" panose="02020603050405020304" pitchFamily="18" charset="0"/>
                      </a:endParaRPr>
                    </a:p>
                  </a:txBody>
                  <a:tcPr marL="61971" marR="61971" marT="0" marB="0"/>
                </a:tc>
                <a:tc>
                  <a:txBody>
                    <a:bodyPr/>
                    <a:lstStyle/>
                    <a:p>
                      <a:pPr marL="342900" lvl="0" indent="-342900">
                        <a:spcAft>
                          <a:spcPts val="0"/>
                        </a:spcAft>
                        <a:buFont typeface="Symbol" panose="05050102010706020507" pitchFamily="18" charset="2"/>
                        <a:buChar char=""/>
                      </a:pPr>
                      <a:r>
                        <a:rPr lang="en-ZA" sz="2200">
                          <a:effectLst/>
                        </a:rPr>
                        <a:t>On edge of urban area</a:t>
                      </a:r>
                      <a:endParaRPr lang="en-ZA" sz="2200">
                        <a:effectLst/>
                        <a:latin typeface="Calibri" panose="020F0502020204030204" pitchFamily="34" charset="0"/>
                        <a:ea typeface="Calibri" panose="020F0502020204030204" pitchFamily="34" charset="0"/>
                        <a:cs typeface="Times New Roman" panose="02020603050405020304" pitchFamily="18" charset="0"/>
                      </a:endParaRPr>
                    </a:p>
                  </a:txBody>
                  <a:tcPr marL="61971" marR="61971" marT="0" marB="0"/>
                </a:tc>
                <a:tc>
                  <a:txBody>
                    <a:bodyPr/>
                    <a:lstStyle/>
                    <a:p>
                      <a:pPr marL="342900" lvl="0" indent="-342900">
                        <a:spcAft>
                          <a:spcPts val="0"/>
                        </a:spcAft>
                        <a:buFont typeface="Symbol" panose="05050102010706020507" pitchFamily="18" charset="2"/>
                        <a:buChar char=""/>
                      </a:pPr>
                      <a:r>
                        <a:rPr lang="en-ZA" sz="2200" dirty="0">
                          <a:effectLst/>
                        </a:rPr>
                        <a:t>Urban functions invade rural area</a:t>
                      </a:r>
                    </a:p>
                    <a:p>
                      <a:pPr marL="342900" lvl="0" indent="-342900">
                        <a:spcAft>
                          <a:spcPts val="0"/>
                        </a:spcAft>
                        <a:buFont typeface="Symbol" panose="05050102010706020507" pitchFamily="18" charset="2"/>
                        <a:buChar char=""/>
                      </a:pPr>
                      <a:r>
                        <a:rPr lang="en-ZA" sz="2200" dirty="0">
                          <a:effectLst/>
                        </a:rPr>
                        <a:t>Both Urban and rural functions</a:t>
                      </a:r>
                    </a:p>
                    <a:p>
                      <a:pPr marL="342900" lvl="0" indent="-342900">
                        <a:spcAft>
                          <a:spcPts val="0"/>
                        </a:spcAft>
                        <a:buFont typeface="Symbol" panose="05050102010706020507" pitchFamily="18" charset="2"/>
                        <a:buChar char=""/>
                      </a:pPr>
                      <a:r>
                        <a:rPr lang="en-ZA" sz="2200" dirty="0">
                          <a:effectLst/>
                        </a:rPr>
                        <a:t>Large properties because of cheaper land</a:t>
                      </a:r>
                    </a:p>
                    <a:p>
                      <a:pPr marL="342900" lvl="0" indent="-342900">
                        <a:spcAft>
                          <a:spcPts val="0"/>
                        </a:spcAft>
                        <a:buFont typeface="Symbol" panose="05050102010706020507" pitchFamily="18" charset="2"/>
                        <a:buChar char=""/>
                      </a:pPr>
                      <a:r>
                        <a:rPr lang="en-ZA" sz="2200" dirty="0">
                          <a:effectLst/>
                        </a:rPr>
                        <a:t>Plots and small holdings</a:t>
                      </a:r>
                    </a:p>
                    <a:p>
                      <a:pPr marL="342900" lvl="0" indent="-342900">
                        <a:spcAft>
                          <a:spcPts val="0"/>
                        </a:spcAft>
                        <a:buFont typeface="Symbol" panose="05050102010706020507" pitchFamily="18" charset="2"/>
                        <a:buChar char=""/>
                      </a:pPr>
                      <a:r>
                        <a:rPr lang="en-ZA" sz="2200" dirty="0">
                          <a:effectLst/>
                        </a:rPr>
                        <a:t>Airports, cemeteries, power stations, golf courses, sewage works </a:t>
                      </a:r>
                      <a:endParaRPr lang="en-ZA"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1971" marR="61971" marT="0" marB="0"/>
                </a:tc>
                <a:extLst>
                  <a:ext uri="{0D108BD9-81ED-4DB2-BD59-A6C34878D82A}">
                    <a16:rowId xmlns:a16="http://schemas.microsoft.com/office/drawing/2014/main" xmlns="" val="3221473987"/>
                  </a:ext>
                </a:extLst>
              </a:tr>
            </a:tbl>
          </a:graphicData>
        </a:graphic>
      </p:graphicFrame>
      <p:pic>
        <p:nvPicPr>
          <p:cNvPr id="3" name="Picture 1" descr="C:\Users\ahambly\Pictures\My pics\Topo maps\Disc 4 2831-3029\cd_4\2926\2926AB_1999_ED4_GEO.TIF">
            <a:extLst>
              <a:ext uri="{FF2B5EF4-FFF2-40B4-BE49-F238E27FC236}">
                <a16:creationId xmlns:a16="http://schemas.microsoft.com/office/drawing/2014/main" xmlns="" id="{36F58CEB-7E46-431B-B354-C3538F62A28C}"/>
              </a:ext>
            </a:extLst>
          </p:cNvPr>
          <p:cNvPicPr>
            <a:picLocks noChangeAspect="1" noChangeArrowheads="1"/>
          </p:cNvPicPr>
          <p:nvPr/>
        </p:nvPicPr>
        <p:blipFill>
          <a:blip r:embed="rId2"/>
          <a:srcRect/>
          <a:stretch>
            <a:fillRect/>
          </a:stretch>
        </p:blipFill>
        <p:spPr bwMode="auto">
          <a:xfrm>
            <a:off x="5249689" y="110451"/>
            <a:ext cx="5205539" cy="3891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0194" name="TextBox 3">
            <a:extLst>
              <a:ext uri="{FF2B5EF4-FFF2-40B4-BE49-F238E27FC236}">
                <a16:creationId xmlns:a16="http://schemas.microsoft.com/office/drawing/2014/main" xmlns="" id="{35C6D3DC-F0E9-4C2C-BB2D-D254B2C4BD81}"/>
              </a:ext>
            </a:extLst>
          </p:cNvPr>
          <p:cNvSpPr txBox="1">
            <a:spLocks noChangeArrowheads="1"/>
          </p:cNvSpPr>
          <p:nvPr/>
        </p:nvSpPr>
        <p:spPr bwMode="auto">
          <a:xfrm>
            <a:off x="1821406" y="887912"/>
            <a:ext cx="3218856" cy="1427507"/>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2892"/>
              <a:t>Land-use zones</a:t>
            </a:r>
          </a:p>
          <a:p>
            <a:pPr algn="ctr"/>
            <a:r>
              <a:rPr lang="en-ZA" altLang="en-US" sz="2892" b="1"/>
              <a:t>RURAL-URBAN FRINGE</a:t>
            </a:r>
          </a:p>
        </p:txBody>
      </p:sp>
      <p:sp>
        <p:nvSpPr>
          <p:cNvPr id="5" name="5-Point Star 4">
            <a:extLst>
              <a:ext uri="{FF2B5EF4-FFF2-40B4-BE49-F238E27FC236}">
                <a16:creationId xmlns:a16="http://schemas.microsoft.com/office/drawing/2014/main" xmlns="" id="{E8FE10CA-C2DD-4902-9F70-627E668BDB36}"/>
              </a:ext>
            </a:extLst>
          </p:cNvPr>
          <p:cNvSpPr/>
          <p:nvPr/>
        </p:nvSpPr>
        <p:spPr bwMode="auto">
          <a:xfrm>
            <a:off x="7201945" y="3428283"/>
            <a:ext cx="325616" cy="325616"/>
          </a:xfrm>
          <a:prstGeom prst="star5">
            <a:avLst/>
          </a:prstGeom>
          <a:solidFill>
            <a:srgbClr val="FF0000"/>
          </a:solidFill>
          <a:ln w="28575" cap="flat" cmpd="sng" algn="ctr">
            <a:solidFill>
              <a:schemeClr val="tx1"/>
            </a:solidFill>
            <a:prstDash val="solid"/>
            <a:round/>
            <a:headEnd type="none" w="med" len="med"/>
            <a:tailEnd type="none" w="med" len="med"/>
          </a:ln>
          <a:effectLst/>
        </p:spPr>
        <p:txBody>
          <a:bodyPr/>
          <a:lstStyle/>
          <a:p>
            <a:pPr>
              <a:defRPr/>
            </a:pPr>
            <a:endParaRPr lang="en-ZA" sz="1626"/>
          </a:p>
        </p:txBody>
      </p:sp>
      <p:sp>
        <p:nvSpPr>
          <p:cNvPr id="8" name="5-Point Star 7">
            <a:extLst>
              <a:ext uri="{FF2B5EF4-FFF2-40B4-BE49-F238E27FC236}">
                <a16:creationId xmlns:a16="http://schemas.microsoft.com/office/drawing/2014/main" xmlns="" id="{5BED3C57-D2AA-48EC-BE65-E8E6C32673AB}"/>
              </a:ext>
            </a:extLst>
          </p:cNvPr>
          <p:cNvSpPr/>
          <p:nvPr/>
        </p:nvSpPr>
        <p:spPr bwMode="auto">
          <a:xfrm>
            <a:off x="8556045" y="2734020"/>
            <a:ext cx="325616" cy="325616"/>
          </a:xfrm>
          <a:prstGeom prst="star5">
            <a:avLst/>
          </a:prstGeom>
          <a:solidFill>
            <a:srgbClr val="FF0000"/>
          </a:solidFill>
          <a:ln w="28575" cap="flat" cmpd="sng" algn="ctr">
            <a:solidFill>
              <a:schemeClr val="tx1"/>
            </a:solidFill>
            <a:prstDash val="solid"/>
            <a:round/>
            <a:headEnd type="none" w="med" len="med"/>
            <a:tailEnd type="none" w="med" len="med"/>
          </a:ln>
          <a:effectLst/>
        </p:spPr>
        <p:txBody>
          <a:bodyPr/>
          <a:lstStyle/>
          <a:p>
            <a:pPr>
              <a:defRPr/>
            </a:pPr>
            <a:endParaRPr lang="en-ZA" sz="1626"/>
          </a:p>
        </p:txBody>
      </p:sp>
      <p:sp>
        <p:nvSpPr>
          <p:cNvPr id="9" name="5-Point Star 8">
            <a:extLst>
              <a:ext uri="{FF2B5EF4-FFF2-40B4-BE49-F238E27FC236}">
                <a16:creationId xmlns:a16="http://schemas.microsoft.com/office/drawing/2014/main" xmlns="" id="{84F833C1-41BC-4250-9BA4-4EAD64BDD0D9}"/>
              </a:ext>
            </a:extLst>
          </p:cNvPr>
          <p:cNvSpPr/>
          <p:nvPr/>
        </p:nvSpPr>
        <p:spPr bwMode="auto">
          <a:xfrm>
            <a:off x="9739448" y="240984"/>
            <a:ext cx="325615" cy="325616"/>
          </a:xfrm>
          <a:prstGeom prst="star5">
            <a:avLst/>
          </a:prstGeom>
          <a:solidFill>
            <a:srgbClr val="FF0000"/>
          </a:solidFill>
          <a:ln w="28575" cap="flat" cmpd="sng" algn="ctr">
            <a:solidFill>
              <a:schemeClr val="tx1"/>
            </a:solidFill>
            <a:prstDash val="solid"/>
            <a:round/>
            <a:headEnd type="none" w="med" len="med"/>
            <a:tailEnd type="none" w="med" len="med"/>
          </a:ln>
          <a:effectLst/>
        </p:spPr>
        <p:txBody>
          <a:bodyPr/>
          <a:lstStyle/>
          <a:p>
            <a:pPr>
              <a:defRPr/>
            </a:pPr>
            <a:endParaRPr lang="en-ZA" sz="1626"/>
          </a:p>
        </p:txBody>
      </p:sp>
      <p:sp>
        <p:nvSpPr>
          <p:cNvPr id="10" name="5-Point Star 9">
            <a:extLst>
              <a:ext uri="{FF2B5EF4-FFF2-40B4-BE49-F238E27FC236}">
                <a16:creationId xmlns:a16="http://schemas.microsoft.com/office/drawing/2014/main" xmlns="" id="{3950CB33-6A28-4CB3-9A44-B5A1BFAB3DE7}"/>
              </a:ext>
            </a:extLst>
          </p:cNvPr>
          <p:cNvSpPr/>
          <p:nvPr/>
        </p:nvSpPr>
        <p:spPr bwMode="auto">
          <a:xfrm>
            <a:off x="5770386" y="2128691"/>
            <a:ext cx="325616" cy="325616"/>
          </a:xfrm>
          <a:prstGeom prst="star5">
            <a:avLst/>
          </a:prstGeom>
          <a:solidFill>
            <a:srgbClr val="FF0000"/>
          </a:solidFill>
          <a:ln w="28575" cap="flat" cmpd="sng" algn="ctr">
            <a:solidFill>
              <a:schemeClr val="tx1"/>
            </a:solidFill>
            <a:prstDash val="solid"/>
            <a:round/>
            <a:headEnd type="none" w="med" len="med"/>
            <a:tailEnd type="none" w="med" len="med"/>
          </a:ln>
          <a:effectLst/>
        </p:spPr>
        <p:txBody>
          <a:bodyPr/>
          <a:lstStyle/>
          <a:p>
            <a:pPr>
              <a:defRPr/>
            </a:pPr>
            <a:endParaRPr lang="en-ZA" sz="1626"/>
          </a:p>
        </p:txBody>
      </p:sp>
      <p:sp>
        <p:nvSpPr>
          <p:cNvPr id="11" name="5-Point Star 10">
            <a:extLst>
              <a:ext uri="{FF2B5EF4-FFF2-40B4-BE49-F238E27FC236}">
                <a16:creationId xmlns:a16="http://schemas.microsoft.com/office/drawing/2014/main" xmlns="" id="{121D02F8-240E-473D-89DF-212B807EBFE7}"/>
              </a:ext>
            </a:extLst>
          </p:cNvPr>
          <p:cNvSpPr/>
          <p:nvPr/>
        </p:nvSpPr>
        <p:spPr bwMode="auto">
          <a:xfrm>
            <a:off x="6167723" y="3260455"/>
            <a:ext cx="324181" cy="324181"/>
          </a:xfrm>
          <a:prstGeom prst="star5">
            <a:avLst/>
          </a:prstGeom>
          <a:solidFill>
            <a:srgbClr val="FF0000"/>
          </a:solidFill>
          <a:ln w="28575" cap="flat" cmpd="sng" algn="ctr">
            <a:solidFill>
              <a:schemeClr val="tx1"/>
            </a:solidFill>
            <a:prstDash val="solid"/>
            <a:round/>
            <a:headEnd type="none" w="med" len="med"/>
            <a:tailEnd type="none" w="med" len="med"/>
          </a:ln>
          <a:effectLst/>
        </p:spPr>
        <p:txBody>
          <a:bodyPr/>
          <a:lstStyle/>
          <a:p>
            <a:pPr>
              <a:defRPr/>
            </a:pPr>
            <a:endParaRPr lang="en-ZA" sz="1626"/>
          </a:p>
        </p:txBody>
      </p:sp>
      <p:sp>
        <p:nvSpPr>
          <p:cNvPr id="12" name="5-Point Star 11">
            <a:extLst>
              <a:ext uri="{FF2B5EF4-FFF2-40B4-BE49-F238E27FC236}">
                <a16:creationId xmlns:a16="http://schemas.microsoft.com/office/drawing/2014/main" xmlns="" id="{639E26F2-F5CA-4AA9-8D93-F373196F33E2}"/>
              </a:ext>
            </a:extLst>
          </p:cNvPr>
          <p:cNvSpPr/>
          <p:nvPr/>
        </p:nvSpPr>
        <p:spPr bwMode="auto">
          <a:xfrm>
            <a:off x="7184732" y="1245083"/>
            <a:ext cx="325616" cy="325616"/>
          </a:xfrm>
          <a:prstGeom prst="star5">
            <a:avLst/>
          </a:prstGeom>
          <a:solidFill>
            <a:srgbClr val="FF0000"/>
          </a:solidFill>
          <a:ln w="28575" cap="flat" cmpd="sng" algn="ctr">
            <a:solidFill>
              <a:schemeClr val="tx1"/>
            </a:solidFill>
            <a:prstDash val="solid"/>
            <a:round/>
            <a:headEnd type="none" w="med" len="med"/>
            <a:tailEnd type="none" w="med" len="med"/>
          </a:ln>
          <a:effectLst/>
        </p:spPr>
        <p:txBody>
          <a:bodyPr/>
          <a:lstStyle/>
          <a:p>
            <a:pPr>
              <a:defRPr/>
            </a:pPr>
            <a:endParaRPr lang="en-ZA" sz="1626"/>
          </a:p>
        </p:txBody>
      </p:sp>
      <p:sp>
        <p:nvSpPr>
          <p:cNvPr id="13" name="5-Point Star 12">
            <a:extLst>
              <a:ext uri="{FF2B5EF4-FFF2-40B4-BE49-F238E27FC236}">
                <a16:creationId xmlns:a16="http://schemas.microsoft.com/office/drawing/2014/main" xmlns="" id="{4B2CDE9A-7595-4BCB-A8CA-BEE9171E1240}"/>
              </a:ext>
            </a:extLst>
          </p:cNvPr>
          <p:cNvSpPr/>
          <p:nvPr/>
        </p:nvSpPr>
        <p:spPr bwMode="auto">
          <a:xfrm>
            <a:off x="7061371" y="3018036"/>
            <a:ext cx="324181" cy="325616"/>
          </a:xfrm>
          <a:prstGeom prst="star5">
            <a:avLst/>
          </a:prstGeom>
          <a:solidFill>
            <a:srgbClr val="FF0000"/>
          </a:solidFill>
          <a:ln w="28575" cap="flat" cmpd="sng" algn="ctr">
            <a:solidFill>
              <a:schemeClr val="tx1"/>
            </a:solidFill>
            <a:prstDash val="solid"/>
            <a:round/>
            <a:headEnd type="none" w="med" len="med"/>
            <a:tailEnd type="none" w="med" len="med"/>
          </a:ln>
          <a:effectLst/>
        </p:spPr>
        <p:txBody>
          <a:bodyPr/>
          <a:lstStyle/>
          <a:p>
            <a:pPr>
              <a:defRPr/>
            </a:pPr>
            <a:endParaRPr lang="en-ZA" sz="1626"/>
          </a:p>
        </p:txBody>
      </p:sp>
      <p:sp>
        <p:nvSpPr>
          <p:cNvPr id="14" name="5-Point Star 13">
            <a:extLst>
              <a:ext uri="{FF2B5EF4-FFF2-40B4-BE49-F238E27FC236}">
                <a16:creationId xmlns:a16="http://schemas.microsoft.com/office/drawing/2014/main" xmlns="" id="{90660117-D572-4B1B-81B3-C2BAC174665D}"/>
              </a:ext>
            </a:extLst>
          </p:cNvPr>
          <p:cNvSpPr/>
          <p:nvPr/>
        </p:nvSpPr>
        <p:spPr bwMode="auto">
          <a:xfrm>
            <a:off x="2624685" y="3422545"/>
            <a:ext cx="325615" cy="325616"/>
          </a:xfrm>
          <a:prstGeom prst="star5">
            <a:avLst/>
          </a:prstGeom>
          <a:solidFill>
            <a:srgbClr val="FF0000"/>
          </a:solidFill>
          <a:ln w="28575" cap="flat" cmpd="sng" algn="ctr">
            <a:solidFill>
              <a:schemeClr val="tx1"/>
            </a:solidFill>
            <a:prstDash val="solid"/>
            <a:round/>
            <a:headEnd type="none" w="med" len="med"/>
            <a:tailEnd type="none" w="med" len="med"/>
          </a:ln>
          <a:effectLst/>
        </p:spPr>
        <p:txBody>
          <a:bodyPr/>
          <a:lstStyle/>
          <a:p>
            <a:pPr>
              <a:defRPr/>
            </a:pPr>
            <a:endParaRPr lang="en-ZA" sz="1626"/>
          </a:p>
        </p:txBody>
      </p:sp>
      <p:sp>
        <p:nvSpPr>
          <p:cNvPr id="50203" name="TextBox 5">
            <a:extLst>
              <a:ext uri="{FF2B5EF4-FFF2-40B4-BE49-F238E27FC236}">
                <a16:creationId xmlns:a16="http://schemas.microsoft.com/office/drawing/2014/main" xmlns="" id="{84272CF9-ED01-4483-BE3D-CD0EC299C8E8}"/>
              </a:ext>
            </a:extLst>
          </p:cNvPr>
          <p:cNvSpPr txBox="1">
            <a:spLocks noChangeArrowheads="1"/>
          </p:cNvSpPr>
          <p:nvPr/>
        </p:nvSpPr>
        <p:spPr bwMode="auto">
          <a:xfrm>
            <a:off x="3070792" y="3279103"/>
            <a:ext cx="2406970" cy="648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ZA" altLang="en-US" sz="1807" b="1"/>
              <a:t>Functions in rural-urban fringe</a:t>
            </a:r>
          </a:p>
        </p:txBody>
      </p:sp>
      <p:sp>
        <p:nvSpPr>
          <p:cNvPr id="16" name="5-Point Star 15">
            <a:extLst>
              <a:ext uri="{FF2B5EF4-FFF2-40B4-BE49-F238E27FC236}">
                <a16:creationId xmlns:a16="http://schemas.microsoft.com/office/drawing/2014/main" xmlns="" id="{DB098B09-1034-4FC6-8B58-95997D3AC6F4}"/>
              </a:ext>
            </a:extLst>
          </p:cNvPr>
          <p:cNvSpPr/>
          <p:nvPr/>
        </p:nvSpPr>
        <p:spPr bwMode="auto">
          <a:xfrm>
            <a:off x="8887398" y="1893445"/>
            <a:ext cx="325615" cy="325616"/>
          </a:xfrm>
          <a:prstGeom prst="star5">
            <a:avLst/>
          </a:prstGeom>
          <a:solidFill>
            <a:srgbClr val="FF0000"/>
          </a:solidFill>
          <a:ln w="28575" cap="flat" cmpd="sng" algn="ctr">
            <a:solidFill>
              <a:schemeClr val="tx1"/>
            </a:solidFill>
            <a:prstDash val="solid"/>
            <a:round/>
            <a:headEnd type="none" w="med" len="med"/>
            <a:tailEnd type="none" w="med" len="med"/>
          </a:ln>
          <a:effectLst/>
        </p:spPr>
        <p:txBody>
          <a:bodyPr/>
          <a:lstStyle/>
          <a:p>
            <a:pPr>
              <a:defRPr/>
            </a:pPr>
            <a:endParaRPr lang="en-ZA" sz="1626"/>
          </a:p>
        </p:txBody>
      </p:sp>
      <p:sp>
        <p:nvSpPr>
          <p:cNvPr id="17" name="5-Point Star 16">
            <a:extLst>
              <a:ext uri="{FF2B5EF4-FFF2-40B4-BE49-F238E27FC236}">
                <a16:creationId xmlns:a16="http://schemas.microsoft.com/office/drawing/2014/main" xmlns="" id="{B35226A2-7354-442D-90E9-A66396DF5985}"/>
              </a:ext>
            </a:extLst>
          </p:cNvPr>
          <p:cNvSpPr/>
          <p:nvPr/>
        </p:nvSpPr>
        <p:spPr bwMode="auto">
          <a:xfrm>
            <a:off x="9213013" y="2234839"/>
            <a:ext cx="325616" cy="325616"/>
          </a:xfrm>
          <a:prstGeom prst="star5">
            <a:avLst/>
          </a:prstGeom>
          <a:solidFill>
            <a:srgbClr val="FF0000"/>
          </a:solidFill>
          <a:ln w="28575" cap="flat" cmpd="sng" algn="ctr">
            <a:solidFill>
              <a:schemeClr val="tx1"/>
            </a:solidFill>
            <a:prstDash val="solid"/>
            <a:round/>
            <a:headEnd type="none" w="med" len="med"/>
            <a:tailEnd type="none" w="med" len="med"/>
          </a:ln>
          <a:effectLst/>
        </p:spPr>
        <p:txBody>
          <a:bodyPr/>
          <a:lstStyle/>
          <a:p>
            <a:pPr>
              <a:defRPr/>
            </a:pPr>
            <a:endParaRPr lang="en-ZA" sz="1626"/>
          </a:p>
        </p:txBody>
      </p:sp>
      <p:sp>
        <p:nvSpPr>
          <p:cNvPr id="18" name="5-Point Star 17">
            <a:extLst>
              <a:ext uri="{FF2B5EF4-FFF2-40B4-BE49-F238E27FC236}">
                <a16:creationId xmlns:a16="http://schemas.microsoft.com/office/drawing/2014/main" xmlns="" id="{E56773F0-D68A-473A-8315-C0DFF097397B}"/>
              </a:ext>
            </a:extLst>
          </p:cNvPr>
          <p:cNvSpPr/>
          <p:nvPr/>
        </p:nvSpPr>
        <p:spPr bwMode="auto">
          <a:xfrm>
            <a:off x="5274073" y="3337914"/>
            <a:ext cx="325616" cy="325615"/>
          </a:xfrm>
          <a:prstGeom prst="star5">
            <a:avLst/>
          </a:prstGeom>
          <a:solidFill>
            <a:srgbClr val="FF0000"/>
          </a:solidFill>
          <a:ln w="28575" cap="flat" cmpd="sng" algn="ctr">
            <a:solidFill>
              <a:schemeClr val="tx1"/>
            </a:solidFill>
            <a:prstDash val="solid"/>
            <a:round/>
            <a:headEnd type="none" w="med" len="med"/>
            <a:tailEnd type="none" w="med" len="med"/>
          </a:ln>
          <a:effectLst/>
        </p:spPr>
        <p:txBody>
          <a:bodyPr/>
          <a:lstStyle/>
          <a:p>
            <a:pPr>
              <a:defRPr/>
            </a:pPr>
            <a:endParaRPr lang="en-ZA" sz="1626"/>
          </a:p>
        </p:txBody>
      </p:sp>
      <p:sp>
        <p:nvSpPr>
          <p:cNvPr id="50207" name="TextBox 3">
            <a:extLst>
              <a:ext uri="{FF2B5EF4-FFF2-40B4-BE49-F238E27FC236}">
                <a16:creationId xmlns:a16="http://schemas.microsoft.com/office/drawing/2014/main" xmlns="" id="{1BDC4E09-7FD3-4929-A7B1-A8B159592885}"/>
              </a:ext>
            </a:extLst>
          </p:cNvPr>
          <p:cNvSpPr txBox="1">
            <a:spLocks noChangeArrowheads="1"/>
          </p:cNvSpPr>
          <p:nvPr/>
        </p:nvSpPr>
        <p:spPr bwMode="auto">
          <a:xfrm>
            <a:off x="5249689" y="139140"/>
            <a:ext cx="2699593" cy="759952"/>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2169" b="1"/>
              <a:t>Bloemfontein</a:t>
            </a:r>
          </a:p>
          <a:p>
            <a:pPr algn="ctr"/>
            <a:r>
              <a:rPr lang="en-ZA" altLang="en-US" sz="2169" b="1"/>
              <a:t>Rural-urban fringe</a:t>
            </a:r>
          </a:p>
        </p:txBody>
      </p:sp>
    </p:spTree>
    <p:extLst>
      <p:ext uri="{BB962C8B-B14F-4D97-AF65-F5344CB8AC3E}">
        <p14:creationId xmlns:p14="http://schemas.microsoft.com/office/powerpoint/2010/main" val="2668427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a:extLst>
              <a:ext uri="{FF2B5EF4-FFF2-40B4-BE49-F238E27FC236}">
                <a16:creationId xmlns:a16="http://schemas.microsoft.com/office/drawing/2014/main" xmlns="" id="{F77171A4-F8F5-490E-9D04-0292C230DE9A}"/>
              </a:ext>
            </a:extLst>
          </p:cNvPr>
          <p:cNvSpPr>
            <a:spLocks noChangeArrowheads="1"/>
          </p:cNvSpPr>
          <p:nvPr/>
        </p:nvSpPr>
        <p:spPr bwMode="auto">
          <a:xfrm>
            <a:off x="1411158" y="0"/>
            <a:ext cx="9434233" cy="7007181"/>
          </a:xfrm>
          <a:prstGeom prst="rect">
            <a:avLst/>
          </a:prstGeom>
          <a:solidFill>
            <a:schemeClr val="tx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pic>
        <p:nvPicPr>
          <p:cNvPr id="51203" name="Picture 2">
            <a:extLst>
              <a:ext uri="{FF2B5EF4-FFF2-40B4-BE49-F238E27FC236}">
                <a16:creationId xmlns:a16="http://schemas.microsoft.com/office/drawing/2014/main" xmlns="" id="{9A968661-9ADB-46F4-940E-73CDF524A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643" y="1202050"/>
            <a:ext cx="8777265" cy="5531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xmlns="" id="{B9CDED51-E581-4586-A9F1-6097A7E9E0DD}"/>
              </a:ext>
            </a:extLst>
          </p:cNvPr>
          <p:cNvGrpSpPr>
            <a:grpSpLocks/>
          </p:cNvGrpSpPr>
          <p:nvPr/>
        </p:nvGrpSpPr>
        <p:grpSpPr bwMode="auto">
          <a:xfrm>
            <a:off x="3176940" y="1706970"/>
            <a:ext cx="4940170" cy="4637812"/>
            <a:chOff x="1835150" y="1888888"/>
            <a:chExt cx="5483565" cy="5133640"/>
          </a:xfrm>
        </p:grpSpPr>
        <p:sp>
          <p:nvSpPr>
            <p:cNvPr id="7" name="TextBox 6">
              <a:extLst>
                <a:ext uri="{FF2B5EF4-FFF2-40B4-BE49-F238E27FC236}">
                  <a16:creationId xmlns:a16="http://schemas.microsoft.com/office/drawing/2014/main" xmlns="" id="{43AD26F7-8631-462D-9C1B-1329C55B186D}"/>
                </a:ext>
              </a:extLst>
            </p:cNvPr>
            <p:cNvSpPr txBox="1"/>
            <p:nvPr/>
          </p:nvSpPr>
          <p:spPr>
            <a:xfrm>
              <a:off x="4244161" y="1888888"/>
              <a:ext cx="1283320" cy="379150"/>
            </a:xfrm>
            <a:prstGeom prst="rect">
              <a:avLst/>
            </a:prstGeom>
            <a:solidFill>
              <a:schemeClr val="accent5"/>
            </a:solidFill>
          </p:spPr>
          <p:txBody>
            <a:bodyPr>
              <a:spAutoFit/>
            </a:bodyPr>
            <a:lstStyle/>
            <a:p>
              <a:pPr algn="ctr" eaLnBrk="1" hangingPunct="1">
                <a:defRPr/>
              </a:pPr>
              <a:r>
                <a:rPr lang="en-ZA" sz="1626" b="1" dirty="0"/>
                <a:t>Cemetery</a:t>
              </a:r>
            </a:p>
          </p:txBody>
        </p:sp>
        <p:sp>
          <p:nvSpPr>
            <p:cNvPr id="8" name="TextBox 7">
              <a:extLst>
                <a:ext uri="{FF2B5EF4-FFF2-40B4-BE49-F238E27FC236}">
                  <a16:creationId xmlns:a16="http://schemas.microsoft.com/office/drawing/2014/main" xmlns="" id="{9FB2E7D9-79FE-4B2C-8A66-57237757EF71}"/>
                </a:ext>
              </a:extLst>
            </p:cNvPr>
            <p:cNvSpPr txBox="1"/>
            <p:nvPr/>
          </p:nvSpPr>
          <p:spPr>
            <a:xfrm>
              <a:off x="2987909" y="6366434"/>
              <a:ext cx="996722" cy="656094"/>
            </a:xfrm>
            <a:prstGeom prst="rect">
              <a:avLst/>
            </a:prstGeom>
            <a:solidFill>
              <a:schemeClr val="accent5"/>
            </a:solidFill>
          </p:spPr>
          <p:txBody>
            <a:bodyPr>
              <a:spAutoFit/>
            </a:bodyPr>
            <a:lstStyle/>
            <a:p>
              <a:pPr algn="ctr" eaLnBrk="1" hangingPunct="1">
                <a:defRPr/>
              </a:pPr>
              <a:r>
                <a:rPr lang="en-ZA" sz="1626" b="1" dirty="0"/>
                <a:t>Golf course</a:t>
              </a:r>
            </a:p>
          </p:txBody>
        </p:sp>
        <p:sp>
          <p:nvSpPr>
            <p:cNvPr id="9" name="TextBox 8">
              <a:extLst>
                <a:ext uri="{FF2B5EF4-FFF2-40B4-BE49-F238E27FC236}">
                  <a16:creationId xmlns:a16="http://schemas.microsoft.com/office/drawing/2014/main" xmlns="" id="{9E990087-5199-4358-8227-3E17A0146CC3}"/>
                </a:ext>
              </a:extLst>
            </p:cNvPr>
            <p:cNvSpPr txBox="1"/>
            <p:nvPr/>
          </p:nvSpPr>
          <p:spPr>
            <a:xfrm rot="19034246">
              <a:off x="5446279" y="3351400"/>
              <a:ext cx="1872436" cy="379150"/>
            </a:xfrm>
            <a:prstGeom prst="rect">
              <a:avLst/>
            </a:prstGeom>
            <a:solidFill>
              <a:schemeClr val="accent5"/>
            </a:solidFill>
          </p:spPr>
          <p:txBody>
            <a:bodyPr>
              <a:spAutoFit/>
            </a:bodyPr>
            <a:lstStyle/>
            <a:p>
              <a:pPr algn="ctr" eaLnBrk="1" hangingPunct="1">
                <a:defRPr/>
              </a:pPr>
              <a:r>
                <a:rPr lang="en-ZA" sz="1626" b="1" dirty="0"/>
                <a:t>National road</a:t>
              </a:r>
            </a:p>
          </p:txBody>
        </p:sp>
        <p:sp>
          <p:nvSpPr>
            <p:cNvPr id="10" name="TextBox 9">
              <a:extLst>
                <a:ext uri="{FF2B5EF4-FFF2-40B4-BE49-F238E27FC236}">
                  <a16:creationId xmlns:a16="http://schemas.microsoft.com/office/drawing/2014/main" xmlns="" id="{97515E93-14FA-4997-AFC3-4125669AB266}"/>
                </a:ext>
              </a:extLst>
            </p:cNvPr>
            <p:cNvSpPr txBox="1"/>
            <p:nvPr/>
          </p:nvSpPr>
          <p:spPr>
            <a:xfrm>
              <a:off x="5892096" y="2007972"/>
              <a:ext cx="1007868" cy="379150"/>
            </a:xfrm>
            <a:prstGeom prst="rect">
              <a:avLst/>
            </a:prstGeom>
            <a:solidFill>
              <a:schemeClr val="accent5"/>
            </a:solidFill>
          </p:spPr>
          <p:txBody>
            <a:bodyPr>
              <a:spAutoFit/>
            </a:bodyPr>
            <a:lstStyle/>
            <a:p>
              <a:pPr algn="ctr" eaLnBrk="1" hangingPunct="1">
                <a:defRPr/>
              </a:pPr>
              <a:r>
                <a:rPr lang="en-ZA" sz="1626" b="1" dirty="0"/>
                <a:t>Cricket</a:t>
              </a:r>
            </a:p>
          </p:txBody>
        </p:sp>
        <p:sp>
          <p:nvSpPr>
            <p:cNvPr id="11" name="TextBox 10">
              <a:extLst>
                <a:ext uri="{FF2B5EF4-FFF2-40B4-BE49-F238E27FC236}">
                  <a16:creationId xmlns:a16="http://schemas.microsoft.com/office/drawing/2014/main" xmlns="" id="{7459C0BE-D1DC-40D6-BA5E-8BDFD0D1E299}"/>
                </a:ext>
              </a:extLst>
            </p:cNvPr>
            <p:cNvSpPr txBox="1"/>
            <p:nvPr/>
          </p:nvSpPr>
          <p:spPr>
            <a:xfrm>
              <a:off x="3570657" y="2377925"/>
              <a:ext cx="1684556" cy="379150"/>
            </a:xfrm>
            <a:prstGeom prst="rect">
              <a:avLst/>
            </a:prstGeom>
            <a:solidFill>
              <a:schemeClr val="accent5"/>
            </a:solidFill>
          </p:spPr>
          <p:txBody>
            <a:bodyPr>
              <a:spAutoFit/>
            </a:bodyPr>
            <a:lstStyle/>
            <a:p>
              <a:pPr algn="ctr" eaLnBrk="1" hangingPunct="1">
                <a:defRPr/>
              </a:pPr>
              <a:r>
                <a:rPr lang="en-ZA" sz="1626" b="1" dirty="0"/>
                <a:t>Power station</a:t>
              </a:r>
            </a:p>
          </p:txBody>
        </p:sp>
        <p:sp>
          <p:nvSpPr>
            <p:cNvPr id="12" name="TextBox 11">
              <a:extLst>
                <a:ext uri="{FF2B5EF4-FFF2-40B4-BE49-F238E27FC236}">
                  <a16:creationId xmlns:a16="http://schemas.microsoft.com/office/drawing/2014/main" xmlns="" id="{18302ABC-3519-4932-B3F5-7E8FE14991AF}"/>
                </a:ext>
              </a:extLst>
            </p:cNvPr>
            <p:cNvSpPr txBox="1"/>
            <p:nvPr/>
          </p:nvSpPr>
          <p:spPr>
            <a:xfrm>
              <a:off x="3785606" y="3154351"/>
              <a:ext cx="1382037" cy="656094"/>
            </a:xfrm>
            <a:prstGeom prst="rect">
              <a:avLst/>
            </a:prstGeom>
            <a:solidFill>
              <a:schemeClr val="accent5"/>
            </a:solidFill>
          </p:spPr>
          <p:txBody>
            <a:bodyPr>
              <a:spAutoFit/>
            </a:bodyPr>
            <a:lstStyle/>
            <a:p>
              <a:pPr algn="ctr" eaLnBrk="1" hangingPunct="1">
                <a:defRPr/>
              </a:pPr>
              <a:r>
                <a:rPr lang="en-ZA" sz="1626" b="1" dirty="0"/>
                <a:t>Small holdings</a:t>
              </a:r>
            </a:p>
          </p:txBody>
        </p:sp>
        <p:sp>
          <p:nvSpPr>
            <p:cNvPr id="13" name="TextBox 12">
              <a:extLst>
                <a:ext uri="{FF2B5EF4-FFF2-40B4-BE49-F238E27FC236}">
                  <a16:creationId xmlns:a16="http://schemas.microsoft.com/office/drawing/2014/main" xmlns="" id="{113A1A23-2BEB-47CC-83E8-4184F8627720}"/>
                </a:ext>
              </a:extLst>
            </p:cNvPr>
            <p:cNvSpPr txBox="1"/>
            <p:nvPr/>
          </p:nvSpPr>
          <p:spPr>
            <a:xfrm>
              <a:off x="1835150" y="5720208"/>
              <a:ext cx="988762" cy="656094"/>
            </a:xfrm>
            <a:prstGeom prst="rect">
              <a:avLst/>
            </a:prstGeom>
            <a:solidFill>
              <a:schemeClr val="accent5"/>
            </a:solidFill>
          </p:spPr>
          <p:txBody>
            <a:bodyPr>
              <a:spAutoFit/>
            </a:bodyPr>
            <a:lstStyle/>
            <a:p>
              <a:pPr algn="ctr" eaLnBrk="1" hangingPunct="1">
                <a:defRPr/>
              </a:pPr>
              <a:r>
                <a:rPr lang="en-ZA" sz="1626" b="1" dirty="0"/>
                <a:t>Paarl</a:t>
              </a:r>
            </a:p>
            <a:p>
              <a:pPr algn="ctr" eaLnBrk="1" hangingPunct="1">
                <a:defRPr/>
              </a:pPr>
              <a:r>
                <a:rPr lang="en-ZA" sz="1626" b="1" dirty="0"/>
                <a:t>Mall</a:t>
              </a:r>
            </a:p>
          </p:txBody>
        </p:sp>
      </p:grpSp>
      <p:grpSp>
        <p:nvGrpSpPr>
          <p:cNvPr id="20" name="Group 19">
            <a:extLst>
              <a:ext uri="{FF2B5EF4-FFF2-40B4-BE49-F238E27FC236}">
                <a16:creationId xmlns:a16="http://schemas.microsoft.com/office/drawing/2014/main" xmlns="" id="{35B8893E-5BC7-49CE-A4CE-04A73F3FE87B}"/>
              </a:ext>
            </a:extLst>
          </p:cNvPr>
          <p:cNvGrpSpPr>
            <a:grpSpLocks/>
          </p:cNvGrpSpPr>
          <p:nvPr/>
        </p:nvGrpSpPr>
        <p:grpSpPr bwMode="auto">
          <a:xfrm>
            <a:off x="1679397" y="1183403"/>
            <a:ext cx="2151642" cy="5462302"/>
            <a:chOff x="149290" y="1101012"/>
            <a:chExt cx="2388637" cy="6046237"/>
          </a:xfrm>
        </p:grpSpPr>
        <p:sp>
          <p:nvSpPr>
            <p:cNvPr id="51211" name="Freeform 14">
              <a:extLst>
                <a:ext uri="{FF2B5EF4-FFF2-40B4-BE49-F238E27FC236}">
                  <a16:creationId xmlns:a16="http://schemas.microsoft.com/office/drawing/2014/main" xmlns="" id="{BE3EEFE7-DA48-411E-A9CC-85CF72222EC0}"/>
                </a:ext>
              </a:extLst>
            </p:cNvPr>
            <p:cNvSpPr>
              <a:spLocks/>
            </p:cNvSpPr>
            <p:nvPr/>
          </p:nvSpPr>
          <p:spPr bwMode="auto">
            <a:xfrm>
              <a:off x="1698171" y="1101012"/>
              <a:ext cx="839756" cy="6046237"/>
            </a:xfrm>
            <a:custGeom>
              <a:avLst/>
              <a:gdLst>
                <a:gd name="T0" fmla="*/ 429209 w 839756"/>
                <a:gd name="T1" fmla="*/ 0 h 6046237"/>
                <a:gd name="T2" fmla="*/ 541176 w 839756"/>
                <a:gd name="T3" fmla="*/ 205274 h 6046237"/>
                <a:gd name="T4" fmla="*/ 559837 w 839756"/>
                <a:gd name="T5" fmla="*/ 261257 h 6046237"/>
                <a:gd name="T6" fmla="*/ 578498 w 839756"/>
                <a:gd name="T7" fmla="*/ 317241 h 6046237"/>
                <a:gd name="T8" fmla="*/ 597160 w 839756"/>
                <a:gd name="T9" fmla="*/ 447870 h 6046237"/>
                <a:gd name="T10" fmla="*/ 522515 w 839756"/>
                <a:gd name="T11" fmla="*/ 802433 h 6046237"/>
                <a:gd name="T12" fmla="*/ 503853 w 839756"/>
                <a:gd name="T13" fmla="*/ 895739 h 6046237"/>
                <a:gd name="T14" fmla="*/ 466531 w 839756"/>
                <a:gd name="T15" fmla="*/ 951723 h 6046237"/>
                <a:gd name="T16" fmla="*/ 447870 w 839756"/>
                <a:gd name="T17" fmla="*/ 1101012 h 6046237"/>
                <a:gd name="T18" fmla="*/ 466531 w 839756"/>
                <a:gd name="T19" fmla="*/ 1362270 h 6046237"/>
                <a:gd name="T20" fmla="*/ 485192 w 839756"/>
                <a:gd name="T21" fmla="*/ 1418253 h 6046237"/>
                <a:gd name="T22" fmla="*/ 503853 w 839756"/>
                <a:gd name="T23" fmla="*/ 1511559 h 6046237"/>
                <a:gd name="T24" fmla="*/ 541176 w 839756"/>
                <a:gd name="T25" fmla="*/ 1642188 h 6046237"/>
                <a:gd name="T26" fmla="*/ 522515 w 839756"/>
                <a:gd name="T27" fmla="*/ 1772817 h 6046237"/>
                <a:gd name="T28" fmla="*/ 503853 w 839756"/>
                <a:gd name="T29" fmla="*/ 2873829 h 6046237"/>
                <a:gd name="T30" fmla="*/ 391886 w 839756"/>
                <a:gd name="T31" fmla="*/ 3004457 h 6046237"/>
                <a:gd name="T32" fmla="*/ 298580 w 839756"/>
                <a:gd name="T33" fmla="*/ 3079102 h 6046237"/>
                <a:gd name="T34" fmla="*/ 223935 w 839756"/>
                <a:gd name="T35" fmla="*/ 3153747 h 6046237"/>
                <a:gd name="T36" fmla="*/ 186613 w 839756"/>
                <a:gd name="T37" fmla="*/ 3191070 h 6046237"/>
                <a:gd name="T38" fmla="*/ 130629 w 839756"/>
                <a:gd name="T39" fmla="*/ 3228392 h 6046237"/>
                <a:gd name="T40" fmla="*/ 130629 w 839756"/>
                <a:gd name="T41" fmla="*/ 3396343 h 6046237"/>
                <a:gd name="T42" fmla="*/ 167951 w 839756"/>
                <a:gd name="T43" fmla="*/ 3452327 h 6046237"/>
                <a:gd name="T44" fmla="*/ 261258 w 839756"/>
                <a:gd name="T45" fmla="*/ 3470988 h 6046237"/>
                <a:gd name="T46" fmla="*/ 373225 w 839756"/>
                <a:gd name="T47" fmla="*/ 3508310 h 6046237"/>
                <a:gd name="T48" fmla="*/ 429209 w 839756"/>
                <a:gd name="T49" fmla="*/ 3526972 h 6046237"/>
                <a:gd name="T50" fmla="*/ 447870 w 839756"/>
                <a:gd name="T51" fmla="*/ 3582955 h 6046237"/>
                <a:gd name="T52" fmla="*/ 559837 w 839756"/>
                <a:gd name="T53" fmla="*/ 3713584 h 6046237"/>
                <a:gd name="T54" fmla="*/ 578498 w 839756"/>
                <a:gd name="T55" fmla="*/ 3769568 h 6046237"/>
                <a:gd name="T56" fmla="*/ 653143 w 839756"/>
                <a:gd name="T57" fmla="*/ 3825551 h 6046237"/>
                <a:gd name="T58" fmla="*/ 746449 w 839756"/>
                <a:gd name="T59" fmla="*/ 3918857 h 6046237"/>
                <a:gd name="T60" fmla="*/ 783772 w 839756"/>
                <a:gd name="T61" fmla="*/ 4030825 h 6046237"/>
                <a:gd name="T62" fmla="*/ 802433 w 839756"/>
                <a:gd name="T63" fmla="*/ 4105470 h 6046237"/>
                <a:gd name="T64" fmla="*/ 839756 w 839756"/>
                <a:gd name="T65" fmla="*/ 4142792 h 6046237"/>
                <a:gd name="T66" fmla="*/ 765111 w 839756"/>
                <a:gd name="T67" fmla="*/ 4273421 h 6046237"/>
                <a:gd name="T68" fmla="*/ 690466 w 839756"/>
                <a:gd name="T69" fmla="*/ 4348066 h 6046237"/>
                <a:gd name="T70" fmla="*/ 653143 w 839756"/>
                <a:gd name="T71" fmla="*/ 4385388 h 6046237"/>
                <a:gd name="T72" fmla="*/ 634482 w 839756"/>
                <a:gd name="T73" fmla="*/ 4460033 h 6046237"/>
                <a:gd name="T74" fmla="*/ 559837 w 839756"/>
                <a:gd name="T75" fmla="*/ 4497355 h 6046237"/>
                <a:gd name="T76" fmla="*/ 279919 w 839756"/>
                <a:gd name="T77" fmla="*/ 4516017 h 6046237"/>
                <a:gd name="T78" fmla="*/ 130629 w 839756"/>
                <a:gd name="T79" fmla="*/ 4609323 h 6046237"/>
                <a:gd name="T80" fmla="*/ 111968 w 839756"/>
                <a:gd name="T81" fmla="*/ 4683968 h 6046237"/>
                <a:gd name="T82" fmla="*/ 37323 w 839756"/>
                <a:gd name="T83" fmla="*/ 4702629 h 6046237"/>
                <a:gd name="T84" fmla="*/ 0 w 839756"/>
                <a:gd name="T85" fmla="*/ 4739951 h 6046237"/>
                <a:gd name="T86" fmla="*/ 18662 w 839756"/>
                <a:gd name="T87" fmla="*/ 4833257 h 6046237"/>
                <a:gd name="T88" fmla="*/ 37323 w 839756"/>
                <a:gd name="T89" fmla="*/ 4889241 h 6046237"/>
                <a:gd name="T90" fmla="*/ 55984 w 839756"/>
                <a:gd name="T91" fmla="*/ 5822302 h 6046237"/>
                <a:gd name="T92" fmla="*/ 111968 w 839756"/>
                <a:gd name="T93" fmla="*/ 5934270 h 6046237"/>
                <a:gd name="T94" fmla="*/ 130629 w 839756"/>
                <a:gd name="T95" fmla="*/ 5990253 h 6046237"/>
                <a:gd name="T96" fmla="*/ 167951 w 839756"/>
                <a:gd name="T97" fmla="*/ 6046237 h 604623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9756" h="6046237">
                  <a:moveTo>
                    <a:pt x="429209" y="0"/>
                  </a:moveTo>
                  <a:cubicBezTo>
                    <a:pt x="528429" y="124026"/>
                    <a:pt x="491258" y="55520"/>
                    <a:pt x="541176" y="205274"/>
                  </a:cubicBezTo>
                  <a:lnTo>
                    <a:pt x="559837" y="261257"/>
                  </a:lnTo>
                  <a:lnTo>
                    <a:pt x="578498" y="317241"/>
                  </a:lnTo>
                  <a:cubicBezTo>
                    <a:pt x="584719" y="360784"/>
                    <a:pt x="599157" y="403930"/>
                    <a:pt x="597160" y="447870"/>
                  </a:cubicBezTo>
                  <a:cubicBezTo>
                    <a:pt x="585886" y="695911"/>
                    <a:pt x="593149" y="661163"/>
                    <a:pt x="522515" y="802433"/>
                  </a:cubicBezTo>
                  <a:cubicBezTo>
                    <a:pt x="516294" y="833535"/>
                    <a:pt x="514990" y="866041"/>
                    <a:pt x="503853" y="895739"/>
                  </a:cubicBezTo>
                  <a:cubicBezTo>
                    <a:pt x="495978" y="916739"/>
                    <a:pt x="472432" y="930085"/>
                    <a:pt x="466531" y="951723"/>
                  </a:cubicBezTo>
                  <a:cubicBezTo>
                    <a:pt x="453336" y="1000106"/>
                    <a:pt x="454090" y="1051249"/>
                    <a:pt x="447870" y="1101012"/>
                  </a:cubicBezTo>
                  <a:cubicBezTo>
                    <a:pt x="454090" y="1188098"/>
                    <a:pt x="456330" y="1275560"/>
                    <a:pt x="466531" y="1362270"/>
                  </a:cubicBezTo>
                  <a:cubicBezTo>
                    <a:pt x="468829" y="1381806"/>
                    <a:pt x="480421" y="1399170"/>
                    <a:pt x="485192" y="1418253"/>
                  </a:cubicBezTo>
                  <a:cubicBezTo>
                    <a:pt x="492885" y="1449024"/>
                    <a:pt x="496972" y="1480596"/>
                    <a:pt x="503853" y="1511559"/>
                  </a:cubicBezTo>
                  <a:cubicBezTo>
                    <a:pt x="519473" y="1581848"/>
                    <a:pt x="520397" y="1579850"/>
                    <a:pt x="541176" y="1642188"/>
                  </a:cubicBezTo>
                  <a:cubicBezTo>
                    <a:pt x="534956" y="1685731"/>
                    <a:pt x="523847" y="1728852"/>
                    <a:pt x="522515" y="1772817"/>
                  </a:cubicBezTo>
                  <a:cubicBezTo>
                    <a:pt x="511397" y="2139705"/>
                    <a:pt x="521593" y="2507201"/>
                    <a:pt x="503853" y="2873829"/>
                  </a:cubicBezTo>
                  <a:cubicBezTo>
                    <a:pt x="502408" y="2903695"/>
                    <a:pt x="395477" y="3000866"/>
                    <a:pt x="391886" y="3004457"/>
                  </a:cubicBezTo>
                  <a:cubicBezTo>
                    <a:pt x="264835" y="3131509"/>
                    <a:pt x="463370" y="2937855"/>
                    <a:pt x="298580" y="3079102"/>
                  </a:cubicBezTo>
                  <a:cubicBezTo>
                    <a:pt x="271863" y="3102002"/>
                    <a:pt x="248817" y="3128865"/>
                    <a:pt x="223935" y="3153747"/>
                  </a:cubicBezTo>
                  <a:cubicBezTo>
                    <a:pt x="211494" y="3166188"/>
                    <a:pt x="201252" y="3181311"/>
                    <a:pt x="186613" y="3191070"/>
                  </a:cubicBezTo>
                  <a:lnTo>
                    <a:pt x="130629" y="3228392"/>
                  </a:lnTo>
                  <a:cubicBezTo>
                    <a:pt x="105694" y="3303197"/>
                    <a:pt x="97787" y="3297815"/>
                    <a:pt x="130629" y="3396343"/>
                  </a:cubicBezTo>
                  <a:cubicBezTo>
                    <a:pt x="137721" y="3417620"/>
                    <a:pt x="148478" y="3441200"/>
                    <a:pt x="167951" y="3452327"/>
                  </a:cubicBezTo>
                  <a:cubicBezTo>
                    <a:pt x="195490" y="3468064"/>
                    <a:pt x="230657" y="3462642"/>
                    <a:pt x="261258" y="3470988"/>
                  </a:cubicBezTo>
                  <a:cubicBezTo>
                    <a:pt x="299213" y="3481339"/>
                    <a:pt x="335903" y="3495869"/>
                    <a:pt x="373225" y="3508310"/>
                  </a:cubicBezTo>
                  <a:lnTo>
                    <a:pt x="429209" y="3526972"/>
                  </a:lnTo>
                  <a:cubicBezTo>
                    <a:pt x="435429" y="3545633"/>
                    <a:pt x="436437" y="3566949"/>
                    <a:pt x="447870" y="3582955"/>
                  </a:cubicBezTo>
                  <a:cubicBezTo>
                    <a:pt x="524393" y="3690087"/>
                    <a:pt x="511907" y="3617723"/>
                    <a:pt x="559837" y="3713584"/>
                  </a:cubicBezTo>
                  <a:cubicBezTo>
                    <a:pt x="568634" y="3731178"/>
                    <a:pt x="565905" y="3754457"/>
                    <a:pt x="578498" y="3769568"/>
                  </a:cubicBezTo>
                  <a:cubicBezTo>
                    <a:pt x="598409" y="3793461"/>
                    <a:pt x="629897" y="3804888"/>
                    <a:pt x="653143" y="3825551"/>
                  </a:cubicBezTo>
                  <a:cubicBezTo>
                    <a:pt x="686018" y="3854773"/>
                    <a:pt x="746449" y="3918857"/>
                    <a:pt x="746449" y="3918857"/>
                  </a:cubicBezTo>
                  <a:cubicBezTo>
                    <a:pt x="758890" y="3956180"/>
                    <a:pt x="774230" y="3992658"/>
                    <a:pt x="783772" y="4030825"/>
                  </a:cubicBezTo>
                  <a:cubicBezTo>
                    <a:pt x="789992" y="4055707"/>
                    <a:pt x="790963" y="4082530"/>
                    <a:pt x="802433" y="4105470"/>
                  </a:cubicBezTo>
                  <a:cubicBezTo>
                    <a:pt x="810301" y="4121207"/>
                    <a:pt x="827315" y="4130351"/>
                    <a:pt x="839756" y="4142792"/>
                  </a:cubicBezTo>
                  <a:cubicBezTo>
                    <a:pt x="811339" y="4284870"/>
                    <a:pt x="851272" y="4199568"/>
                    <a:pt x="765111" y="4273421"/>
                  </a:cubicBezTo>
                  <a:cubicBezTo>
                    <a:pt x="738394" y="4296321"/>
                    <a:pt x="715348" y="4323184"/>
                    <a:pt x="690466" y="4348066"/>
                  </a:cubicBezTo>
                  <a:lnTo>
                    <a:pt x="653143" y="4385388"/>
                  </a:lnTo>
                  <a:cubicBezTo>
                    <a:pt x="646923" y="4410270"/>
                    <a:pt x="650901" y="4440330"/>
                    <a:pt x="634482" y="4460033"/>
                  </a:cubicBezTo>
                  <a:cubicBezTo>
                    <a:pt x="616673" y="4481404"/>
                    <a:pt x="587315" y="4493016"/>
                    <a:pt x="559837" y="4497355"/>
                  </a:cubicBezTo>
                  <a:cubicBezTo>
                    <a:pt x="467468" y="4511940"/>
                    <a:pt x="373225" y="4509796"/>
                    <a:pt x="279919" y="4516017"/>
                  </a:cubicBezTo>
                  <a:cubicBezTo>
                    <a:pt x="146674" y="4560431"/>
                    <a:pt x="189773" y="4520605"/>
                    <a:pt x="130629" y="4609323"/>
                  </a:cubicBezTo>
                  <a:cubicBezTo>
                    <a:pt x="124409" y="4634205"/>
                    <a:pt x="130103" y="4665833"/>
                    <a:pt x="111968" y="4683968"/>
                  </a:cubicBezTo>
                  <a:cubicBezTo>
                    <a:pt x="93833" y="4702103"/>
                    <a:pt x="60263" y="4691159"/>
                    <a:pt x="37323" y="4702629"/>
                  </a:cubicBezTo>
                  <a:cubicBezTo>
                    <a:pt x="21586" y="4710497"/>
                    <a:pt x="12441" y="4727510"/>
                    <a:pt x="0" y="4739951"/>
                  </a:cubicBezTo>
                  <a:cubicBezTo>
                    <a:pt x="6221" y="4771053"/>
                    <a:pt x="10969" y="4802486"/>
                    <a:pt x="18662" y="4833257"/>
                  </a:cubicBezTo>
                  <a:cubicBezTo>
                    <a:pt x="23433" y="4852340"/>
                    <a:pt x="36581" y="4869584"/>
                    <a:pt x="37323" y="4889241"/>
                  </a:cubicBezTo>
                  <a:cubicBezTo>
                    <a:pt x="49053" y="5200102"/>
                    <a:pt x="44470" y="5511433"/>
                    <a:pt x="55984" y="5822302"/>
                  </a:cubicBezTo>
                  <a:cubicBezTo>
                    <a:pt x="58630" y="5893733"/>
                    <a:pt x="70423" y="5892725"/>
                    <a:pt x="111968" y="5934270"/>
                  </a:cubicBezTo>
                  <a:cubicBezTo>
                    <a:pt x="118188" y="5952931"/>
                    <a:pt x="121832" y="5972659"/>
                    <a:pt x="130629" y="5990253"/>
                  </a:cubicBezTo>
                  <a:cubicBezTo>
                    <a:pt x="140659" y="6010313"/>
                    <a:pt x="167951" y="6046237"/>
                    <a:pt x="167951" y="6046237"/>
                  </a:cubicBezTo>
                </a:path>
              </a:pathLst>
            </a:custGeom>
            <a:noFill/>
            <a:ln w="60325">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ZA" sz="1626"/>
            </a:p>
          </p:txBody>
        </p:sp>
        <p:sp>
          <p:nvSpPr>
            <p:cNvPr id="51212" name="Freeform 16">
              <a:extLst>
                <a:ext uri="{FF2B5EF4-FFF2-40B4-BE49-F238E27FC236}">
                  <a16:creationId xmlns:a16="http://schemas.microsoft.com/office/drawing/2014/main" xmlns="" id="{56361DB0-2AE7-4D84-B5D9-81EB79C2C6D3}"/>
                </a:ext>
              </a:extLst>
            </p:cNvPr>
            <p:cNvSpPr>
              <a:spLocks/>
            </p:cNvSpPr>
            <p:nvPr/>
          </p:nvSpPr>
          <p:spPr bwMode="auto">
            <a:xfrm>
              <a:off x="149290" y="1119673"/>
              <a:ext cx="1343608" cy="5454942"/>
            </a:xfrm>
            <a:custGeom>
              <a:avLst/>
              <a:gdLst>
                <a:gd name="T0" fmla="*/ 914400 w 1343608"/>
                <a:gd name="T1" fmla="*/ 0 h 5454942"/>
                <a:gd name="T2" fmla="*/ 877077 w 1343608"/>
                <a:gd name="T3" fmla="*/ 391886 h 5454942"/>
                <a:gd name="T4" fmla="*/ 858416 w 1343608"/>
                <a:gd name="T5" fmla="*/ 541176 h 5454942"/>
                <a:gd name="T6" fmla="*/ 783771 w 1343608"/>
                <a:gd name="T7" fmla="*/ 634482 h 5454942"/>
                <a:gd name="T8" fmla="*/ 746449 w 1343608"/>
                <a:gd name="T9" fmla="*/ 746449 h 5454942"/>
                <a:gd name="T10" fmla="*/ 727788 w 1343608"/>
                <a:gd name="T11" fmla="*/ 802433 h 5454942"/>
                <a:gd name="T12" fmla="*/ 765110 w 1343608"/>
                <a:gd name="T13" fmla="*/ 951723 h 5454942"/>
                <a:gd name="T14" fmla="*/ 783771 w 1343608"/>
                <a:gd name="T15" fmla="*/ 1007707 h 5454942"/>
                <a:gd name="T16" fmla="*/ 821094 w 1343608"/>
                <a:gd name="T17" fmla="*/ 1063690 h 5454942"/>
                <a:gd name="T18" fmla="*/ 839755 w 1343608"/>
                <a:gd name="T19" fmla="*/ 1119674 h 5454942"/>
                <a:gd name="T20" fmla="*/ 858416 w 1343608"/>
                <a:gd name="T21" fmla="*/ 1212980 h 5454942"/>
                <a:gd name="T22" fmla="*/ 895739 w 1343608"/>
                <a:gd name="T23" fmla="*/ 1287625 h 5454942"/>
                <a:gd name="T24" fmla="*/ 1026367 w 1343608"/>
                <a:gd name="T25" fmla="*/ 1455576 h 5454942"/>
                <a:gd name="T26" fmla="*/ 1082351 w 1343608"/>
                <a:gd name="T27" fmla="*/ 1492898 h 5454942"/>
                <a:gd name="T28" fmla="*/ 1138334 w 1343608"/>
                <a:gd name="T29" fmla="*/ 1511560 h 5454942"/>
                <a:gd name="T30" fmla="*/ 1212979 w 1343608"/>
                <a:gd name="T31" fmla="*/ 1586205 h 5454942"/>
                <a:gd name="T32" fmla="*/ 1306286 w 1343608"/>
                <a:gd name="T33" fmla="*/ 1735494 h 5454942"/>
                <a:gd name="T34" fmla="*/ 1324947 w 1343608"/>
                <a:gd name="T35" fmla="*/ 1810139 h 5454942"/>
                <a:gd name="T36" fmla="*/ 1343608 w 1343608"/>
                <a:gd name="T37" fmla="*/ 1866123 h 5454942"/>
                <a:gd name="T38" fmla="*/ 1324947 w 1343608"/>
                <a:gd name="T39" fmla="*/ 2351315 h 5454942"/>
                <a:gd name="T40" fmla="*/ 1306286 w 1343608"/>
                <a:gd name="T41" fmla="*/ 2407298 h 5454942"/>
                <a:gd name="T42" fmla="*/ 1268963 w 1343608"/>
                <a:gd name="T43" fmla="*/ 2463282 h 5454942"/>
                <a:gd name="T44" fmla="*/ 1231641 w 1343608"/>
                <a:gd name="T45" fmla="*/ 2593911 h 5454942"/>
                <a:gd name="T46" fmla="*/ 1212979 w 1343608"/>
                <a:gd name="T47" fmla="*/ 2687217 h 5454942"/>
                <a:gd name="T48" fmla="*/ 1175657 w 1343608"/>
                <a:gd name="T49" fmla="*/ 2799184 h 5454942"/>
                <a:gd name="T50" fmla="*/ 1156996 w 1343608"/>
                <a:gd name="T51" fmla="*/ 2855168 h 5454942"/>
                <a:gd name="T52" fmla="*/ 1138334 w 1343608"/>
                <a:gd name="T53" fmla="*/ 2929813 h 5454942"/>
                <a:gd name="T54" fmla="*/ 1156996 w 1343608"/>
                <a:gd name="T55" fmla="*/ 3153747 h 5454942"/>
                <a:gd name="T56" fmla="*/ 1194318 w 1343608"/>
                <a:gd name="T57" fmla="*/ 3806890 h 5454942"/>
                <a:gd name="T58" fmla="*/ 1175657 w 1343608"/>
                <a:gd name="T59" fmla="*/ 4441372 h 5454942"/>
                <a:gd name="T60" fmla="*/ 1138334 w 1343608"/>
                <a:gd name="T61" fmla="*/ 4497356 h 5454942"/>
                <a:gd name="T62" fmla="*/ 1063690 w 1343608"/>
                <a:gd name="T63" fmla="*/ 4665307 h 5454942"/>
                <a:gd name="T64" fmla="*/ 1026367 w 1343608"/>
                <a:gd name="T65" fmla="*/ 4702629 h 5454942"/>
                <a:gd name="T66" fmla="*/ 858416 w 1343608"/>
                <a:gd name="T67" fmla="*/ 4795935 h 5454942"/>
                <a:gd name="T68" fmla="*/ 765110 w 1343608"/>
                <a:gd name="T69" fmla="*/ 4814596 h 5454942"/>
                <a:gd name="T70" fmla="*/ 709126 w 1343608"/>
                <a:gd name="T71" fmla="*/ 4833258 h 5454942"/>
                <a:gd name="T72" fmla="*/ 634481 w 1343608"/>
                <a:gd name="T73" fmla="*/ 4889241 h 5454942"/>
                <a:gd name="T74" fmla="*/ 578498 w 1343608"/>
                <a:gd name="T75" fmla="*/ 4926564 h 5454942"/>
                <a:gd name="T76" fmla="*/ 559837 w 1343608"/>
                <a:gd name="T77" fmla="*/ 4982547 h 5454942"/>
                <a:gd name="T78" fmla="*/ 541175 w 1343608"/>
                <a:gd name="T79" fmla="*/ 5057192 h 5454942"/>
                <a:gd name="T80" fmla="*/ 242596 w 1343608"/>
                <a:gd name="T81" fmla="*/ 5131837 h 5454942"/>
                <a:gd name="T82" fmla="*/ 167951 w 1343608"/>
                <a:gd name="T83" fmla="*/ 5299788 h 5454942"/>
                <a:gd name="T84" fmla="*/ 93306 w 1343608"/>
                <a:gd name="T85" fmla="*/ 5318449 h 5454942"/>
                <a:gd name="T86" fmla="*/ 74645 w 1343608"/>
                <a:gd name="T87" fmla="*/ 5374433 h 5454942"/>
                <a:gd name="T88" fmla="*/ 55983 w 1343608"/>
                <a:gd name="T89" fmla="*/ 5449078 h 5454942"/>
                <a:gd name="T90" fmla="*/ 0 w 1343608"/>
                <a:gd name="T91" fmla="*/ 5449078 h 54549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43608" h="5454942">
                  <a:moveTo>
                    <a:pt x="914400" y="0"/>
                  </a:moveTo>
                  <a:cubicBezTo>
                    <a:pt x="901959" y="130629"/>
                    <a:pt x="890579" y="261363"/>
                    <a:pt x="877077" y="391886"/>
                  </a:cubicBezTo>
                  <a:cubicBezTo>
                    <a:pt x="871917" y="441770"/>
                    <a:pt x="871611" y="492792"/>
                    <a:pt x="858416" y="541176"/>
                  </a:cubicBezTo>
                  <a:cubicBezTo>
                    <a:pt x="849588" y="573547"/>
                    <a:pt x="806945" y="611308"/>
                    <a:pt x="783771" y="634482"/>
                  </a:cubicBezTo>
                  <a:lnTo>
                    <a:pt x="746449" y="746449"/>
                  </a:lnTo>
                  <a:lnTo>
                    <a:pt x="727788" y="802433"/>
                  </a:lnTo>
                  <a:cubicBezTo>
                    <a:pt x="740229" y="852196"/>
                    <a:pt x="748889" y="903060"/>
                    <a:pt x="765110" y="951723"/>
                  </a:cubicBezTo>
                  <a:cubicBezTo>
                    <a:pt x="771330" y="970384"/>
                    <a:pt x="774974" y="990113"/>
                    <a:pt x="783771" y="1007707"/>
                  </a:cubicBezTo>
                  <a:cubicBezTo>
                    <a:pt x="793801" y="1027767"/>
                    <a:pt x="808653" y="1045029"/>
                    <a:pt x="821094" y="1063690"/>
                  </a:cubicBezTo>
                  <a:cubicBezTo>
                    <a:pt x="827314" y="1082351"/>
                    <a:pt x="834984" y="1100591"/>
                    <a:pt x="839755" y="1119674"/>
                  </a:cubicBezTo>
                  <a:cubicBezTo>
                    <a:pt x="847448" y="1150445"/>
                    <a:pt x="848386" y="1182890"/>
                    <a:pt x="858416" y="1212980"/>
                  </a:cubicBezTo>
                  <a:cubicBezTo>
                    <a:pt x="867213" y="1239371"/>
                    <a:pt x="881426" y="1263771"/>
                    <a:pt x="895739" y="1287625"/>
                  </a:cubicBezTo>
                  <a:cubicBezTo>
                    <a:pt x="937353" y="1356983"/>
                    <a:pt x="966711" y="1405863"/>
                    <a:pt x="1026367" y="1455576"/>
                  </a:cubicBezTo>
                  <a:cubicBezTo>
                    <a:pt x="1043597" y="1469934"/>
                    <a:pt x="1062291" y="1482868"/>
                    <a:pt x="1082351" y="1492898"/>
                  </a:cubicBezTo>
                  <a:cubicBezTo>
                    <a:pt x="1099945" y="1501695"/>
                    <a:pt x="1119673" y="1505339"/>
                    <a:pt x="1138334" y="1511560"/>
                  </a:cubicBezTo>
                  <a:cubicBezTo>
                    <a:pt x="1163216" y="1536442"/>
                    <a:pt x="1193460" y="1556927"/>
                    <a:pt x="1212979" y="1586205"/>
                  </a:cubicBezTo>
                  <a:cubicBezTo>
                    <a:pt x="1270422" y="1672367"/>
                    <a:pt x="1238763" y="1622956"/>
                    <a:pt x="1306286" y="1735494"/>
                  </a:cubicBezTo>
                  <a:cubicBezTo>
                    <a:pt x="1312506" y="1760376"/>
                    <a:pt x="1317901" y="1785478"/>
                    <a:pt x="1324947" y="1810139"/>
                  </a:cubicBezTo>
                  <a:cubicBezTo>
                    <a:pt x="1330351" y="1829053"/>
                    <a:pt x="1343608" y="1846452"/>
                    <a:pt x="1343608" y="1866123"/>
                  </a:cubicBezTo>
                  <a:cubicBezTo>
                    <a:pt x="1343608" y="2027973"/>
                    <a:pt x="1336083" y="2189848"/>
                    <a:pt x="1324947" y="2351315"/>
                  </a:cubicBezTo>
                  <a:cubicBezTo>
                    <a:pt x="1323594" y="2370939"/>
                    <a:pt x="1315083" y="2389704"/>
                    <a:pt x="1306286" y="2407298"/>
                  </a:cubicBezTo>
                  <a:cubicBezTo>
                    <a:pt x="1296256" y="2427358"/>
                    <a:pt x="1281404" y="2444621"/>
                    <a:pt x="1268963" y="2463282"/>
                  </a:cubicBezTo>
                  <a:cubicBezTo>
                    <a:pt x="1248181" y="2525628"/>
                    <a:pt x="1247263" y="2523611"/>
                    <a:pt x="1231641" y="2593911"/>
                  </a:cubicBezTo>
                  <a:cubicBezTo>
                    <a:pt x="1224760" y="2624874"/>
                    <a:pt x="1221325" y="2656617"/>
                    <a:pt x="1212979" y="2687217"/>
                  </a:cubicBezTo>
                  <a:cubicBezTo>
                    <a:pt x="1202628" y="2725172"/>
                    <a:pt x="1188098" y="2761862"/>
                    <a:pt x="1175657" y="2799184"/>
                  </a:cubicBezTo>
                  <a:cubicBezTo>
                    <a:pt x="1169437" y="2817845"/>
                    <a:pt x="1161767" y="2836085"/>
                    <a:pt x="1156996" y="2855168"/>
                  </a:cubicBezTo>
                  <a:lnTo>
                    <a:pt x="1138334" y="2929813"/>
                  </a:lnTo>
                  <a:cubicBezTo>
                    <a:pt x="1144555" y="3004458"/>
                    <a:pt x="1153255" y="3078937"/>
                    <a:pt x="1156996" y="3153747"/>
                  </a:cubicBezTo>
                  <a:cubicBezTo>
                    <a:pt x="1189678" y="3807377"/>
                    <a:pt x="1147868" y="3481734"/>
                    <a:pt x="1194318" y="3806890"/>
                  </a:cubicBezTo>
                  <a:cubicBezTo>
                    <a:pt x="1188098" y="4018384"/>
                    <a:pt x="1192757" y="4230479"/>
                    <a:pt x="1175657" y="4441372"/>
                  </a:cubicBezTo>
                  <a:cubicBezTo>
                    <a:pt x="1173844" y="4463727"/>
                    <a:pt x="1147443" y="4476861"/>
                    <a:pt x="1138334" y="4497356"/>
                  </a:cubicBezTo>
                  <a:cubicBezTo>
                    <a:pt x="1086547" y="4613876"/>
                    <a:pt x="1127037" y="4586123"/>
                    <a:pt x="1063690" y="4665307"/>
                  </a:cubicBezTo>
                  <a:cubicBezTo>
                    <a:pt x="1052699" y="4679046"/>
                    <a:pt x="1041210" y="4693183"/>
                    <a:pt x="1026367" y="4702629"/>
                  </a:cubicBezTo>
                  <a:cubicBezTo>
                    <a:pt x="972336" y="4737012"/>
                    <a:pt x="917281" y="4770707"/>
                    <a:pt x="858416" y="4795935"/>
                  </a:cubicBezTo>
                  <a:cubicBezTo>
                    <a:pt x="829263" y="4808429"/>
                    <a:pt x="795881" y="4806903"/>
                    <a:pt x="765110" y="4814596"/>
                  </a:cubicBezTo>
                  <a:cubicBezTo>
                    <a:pt x="746026" y="4819367"/>
                    <a:pt x="727787" y="4827037"/>
                    <a:pt x="709126" y="4833258"/>
                  </a:cubicBezTo>
                  <a:cubicBezTo>
                    <a:pt x="684244" y="4851919"/>
                    <a:pt x="659790" y="4871163"/>
                    <a:pt x="634481" y="4889241"/>
                  </a:cubicBezTo>
                  <a:cubicBezTo>
                    <a:pt x="616231" y="4902277"/>
                    <a:pt x="592509" y="4909051"/>
                    <a:pt x="578498" y="4926564"/>
                  </a:cubicBezTo>
                  <a:cubicBezTo>
                    <a:pt x="566210" y="4941924"/>
                    <a:pt x="565241" y="4963633"/>
                    <a:pt x="559837" y="4982547"/>
                  </a:cubicBezTo>
                  <a:cubicBezTo>
                    <a:pt x="552791" y="5007208"/>
                    <a:pt x="561693" y="5041803"/>
                    <a:pt x="541175" y="5057192"/>
                  </a:cubicBezTo>
                  <a:cubicBezTo>
                    <a:pt x="518824" y="5073955"/>
                    <a:pt x="247798" y="5130681"/>
                    <a:pt x="242596" y="5131837"/>
                  </a:cubicBezTo>
                  <a:cubicBezTo>
                    <a:pt x="85602" y="5236500"/>
                    <a:pt x="316105" y="5062742"/>
                    <a:pt x="167951" y="5299788"/>
                  </a:cubicBezTo>
                  <a:cubicBezTo>
                    <a:pt x="154358" y="5321537"/>
                    <a:pt x="118188" y="5312229"/>
                    <a:pt x="93306" y="5318449"/>
                  </a:cubicBezTo>
                  <a:cubicBezTo>
                    <a:pt x="87086" y="5337110"/>
                    <a:pt x="80049" y="5355519"/>
                    <a:pt x="74645" y="5374433"/>
                  </a:cubicBezTo>
                  <a:cubicBezTo>
                    <a:pt x="67599" y="5399094"/>
                    <a:pt x="74119" y="5430942"/>
                    <a:pt x="55983" y="5449078"/>
                  </a:cubicBezTo>
                  <a:cubicBezTo>
                    <a:pt x="42788" y="5462273"/>
                    <a:pt x="18661" y="5449078"/>
                    <a:pt x="0" y="5449078"/>
                  </a:cubicBezTo>
                </a:path>
              </a:pathLst>
            </a:custGeom>
            <a:noFill/>
            <a:ln w="60325">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ZA" sz="1626"/>
            </a:p>
          </p:txBody>
        </p:sp>
        <p:sp>
          <p:nvSpPr>
            <p:cNvPr id="51213" name="TextBox 17">
              <a:extLst>
                <a:ext uri="{FF2B5EF4-FFF2-40B4-BE49-F238E27FC236}">
                  <a16:creationId xmlns:a16="http://schemas.microsoft.com/office/drawing/2014/main" xmlns="" id="{665C98B1-8740-4694-9F25-6A39E6BFD7E0}"/>
                </a:ext>
              </a:extLst>
            </p:cNvPr>
            <p:cNvSpPr txBox="1">
              <a:spLocks noChangeArrowheads="1"/>
            </p:cNvSpPr>
            <p:nvPr/>
          </p:nvSpPr>
          <p:spPr bwMode="auto">
            <a:xfrm>
              <a:off x="821094" y="1821796"/>
              <a:ext cx="1541235" cy="37914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ZA" altLang="en-US" sz="1626" b="1">
                  <a:solidFill>
                    <a:schemeClr val="bg1"/>
                  </a:solidFill>
                </a:rPr>
                <a:t>URBAN</a:t>
              </a:r>
            </a:p>
          </p:txBody>
        </p:sp>
      </p:grpSp>
      <p:grpSp>
        <p:nvGrpSpPr>
          <p:cNvPr id="21" name="Group 20">
            <a:extLst>
              <a:ext uri="{FF2B5EF4-FFF2-40B4-BE49-F238E27FC236}">
                <a16:creationId xmlns:a16="http://schemas.microsoft.com/office/drawing/2014/main" xmlns="" id="{2D78CEFC-6A25-4987-A76D-F650376347A4}"/>
              </a:ext>
            </a:extLst>
          </p:cNvPr>
          <p:cNvGrpSpPr>
            <a:grpSpLocks/>
          </p:cNvGrpSpPr>
          <p:nvPr/>
        </p:nvGrpSpPr>
        <p:grpSpPr bwMode="auto">
          <a:xfrm>
            <a:off x="5505017" y="1873363"/>
            <a:ext cx="5011891" cy="4729309"/>
            <a:chOff x="4344610" y="1968698"/>
            <a:chExt cx="5564500" cy="5234535"/>
          </a:xfrm>
        </p:grpSpPr>
        <p:sp>
          <p:nvSpPr>
            <p:cNvPr id="51209" name="Freeform 4">
              <a:extLst>
                <a:ext uri="{FF2B5EF4-FFF2-40B4-BE49-F238E27FC236}">
                  <a16:creationId xmlns:a16="http://schemas.microsoft.com/office/drawing/2014/main" xmlns="" id="{0AFEE492-6A16-4059-8108-F373023653CC}"/>
                </a:ext>
              </a:extLst>
            </p:cNvPr>
            <p:cNvSpPr>
              <a:spLocks/>
            </p:cNvSpPr>
            <p:nvPr/>
          </p:nvSpPr>
          <p:spPr bwMode="auto">
            <a:xfrm>
              <a:off x="4344610" y="1968698"/>
              <a:ext cx="5564500" cy="5234535"/>
            </a:xfrm>
            <a:custGeom>
              <a:avLst/>
              <a:gdLst>
                <a:gd name="T0" fmla="*/ 5396549 w 5564500"/>
                <a:gd name="T1" fmla="*/ 457261 h 5234535"/>
                <a:gd name="T2" fmla="*/ 5004663 w 5564500"/>
                <a:gd name="T3" fmla="*/ 363955 h 5234535"/>
                <a:gd name="T4" fmla="*/ 4575455 w 5564500"/>
                <a:gd name="T5" fmla="*/ 251988 h 5234535"/>
                <a:gd name="T6" fmla="*/ 4276876 w 5564500"/>
                <a:gd name="T7" fmla="*/ 214665 h 5234535"/>
                <a:gd name="T8" fmla="*/ 4034280 w 5564500"/>
                <a:gd name="T9" fmla="*/ 140020 h 5234535"/>
                <a:gd name="T10" fmla="*/ 3269170 w 5564500"/>
                <a:gd name="T11" fmla="*/ 84037 h 5234535"/>
                <a:gd name="T12" fmla="*/ 3101219 w 5564500"/>
                <a:gd name="T13" fmla="*/ 158682 h 5234535"/>
                <a:gd name="T14" fmla="*/ 2914606 w 5564500"/>
                <a:gd name="T15" fmla="*/ 270649 h 5234535"/>
                <a:gd name="T16" fmla="*/ 2597366 w 5564500"/>
                <a:gd name="T17" fmla="*/ 345294 h 5234535"/>
                <a:gd name="T18" fmla="*/ 2466737 w 5564500"/>
                <a:gd name="T19" fmla="*/ 401278 h 5234535"/>
                <a:gd name="T20" fmla="*/ 2317447 w 5564500"/>
                <a:gd name="T21" fmla="*/ 587890 h 5234535"/>
                <a:gd name="T22" fmla="*/ 2224141 w 5564500"/>
                <a:gd name="T23" fmla="*/ 699857 h 5234535"/>
                <a:gd name="T24" fmla="*/ 2130835 w 5564500"/>
                <a:gd name="T25" fmla="*/ 774502 h 5234535"/>
                <a:gd name="T26" fmla="*/ 1962884 w 5564500"/>
                <a:gd name="T27" fmla="*/ 942453 h 5234535"/>
                <a:gd name="T28" fmla="*/ 1906900 w 5564500"/>
                <a:gd name="T29" fmla="*/ 1035759 h 5234535"/>
                <a:gd name="T30" fmla="*/ 1776272 w 5564500"/>
                <a:gd name="T31" fmla="*/ 1166388 h 5234535"/>
                <a:gd name="T32" fmla="*/ 1645643 w 5564500"/>
                <a:gd name="T33" fmla="*/ 1315678 h 5234535"/>
                <a:gd name="T34" fmla="*/ 1533676 w 5564500"/>
                <a:gd name="T35" fmla="*/ 1446306 h 5234535"/>
                <a:gd name="T36" fmla="*/ 1440370 w 5564500"/>
                <a:gd name="T37" fmla="*/ 1502290 h 5234535"/>
                <a:gd name="T38" fmla="*/ 1347063 w 5564500"/>
                <a:gd name="T39" fmla="*/ 1595596 h 5234535"/>
                <a:gd name="T40" fmla="*/ 1179112 w 5564500"/>
                <a:gd name="T41" fmla="*/ 1688902 h 5234535"/>
                <a:gd name="T42" fmla="*/ 1048484 w 5564500"/>
                <a:gd name="T43" fmla="*/ 1763547 h 5234535"/>
                <a:gd name="T44" fmla="*/ 880533 w 5564500"/>
                <a:gd name="T45" fmla="*/ 1931498 h 5234535"/>
                <a:gd name="T46" fmla="*/ 693921 w 5564500"/>
                <a:gd name="T47" fmla="*/ 2080788 h 5234535"/>
                <a:gd name="T48" fmla="*/ 507308 w 5564500"/>
                <a:gd name="T49" fmla="*/ 2211416 h 5234535"/>
                <a:gd name="T50" fmla="*/ 246051 w 5564500"/>
                <a:gd name="T51" fmla="*/ 2379367 h 5234535"/>
                <a:gd name="T52" fmla="*/ 171406 w 5564500"/>
                <a:gd name="T53" fmla="*/ 2491335 h 5234535"/>
                <a:gd name="T54" fmla="*/ 78100 w 5564500"/>
                <a:gd name="T55" fmla="*/ 2621963 h 5234535"/>
                <a:gd name="T56" fmla="*/ 59439 w 5564500"/>
                <a:gd name="T57" fmla="*/ 2808575 h 5234535"/>
                <a:gd name="T58" fmla="*/ 115423 w 5564500"/>
                <a:gd name="T59" fmla="*/ 2976526 h 5234535"/>
                <a:gd name="T60" fmla="*/ 152745 w 5564500"/>
                <a:gd name="T61" fmla="*/ 3200461 h 5234535"/>
                <a:gd name="T62" fmla="*/ 190068 w 5564500"/>
                <a:gd name="T63" fmla="*/ 3368412 h 5234535"/>
                <a:gd name="T64" fmla="*/ 115423 w 5564500"/>
                <a:gd name="T65" fmla="*/ 3666992 h 5234535"/>
                <a:gd name="T66" fmla="*/ 59439 w 5564500"/>
                <a:gd name="T67" fmla="*/ 3946910 h 5234535"/>
                <a:gd name="T68" fmla="*/ 22117 w 5564500"/>
                <a:gd name="T69" fmla="*/ 4096200 h 5234535"/>
                <a:gd name="T70" fmla="*/ 40778 w 5564500"/>
                <a:gd name="T71" fmla="*/ 4357457 h 5234535"/>
                <a:gd name="T72" fmla="*/ 96761 w 5564500"/>
                <a:gd name="T73" fmla="*/ 4544069 h 5234535"/>
                <a:gd name="T74" fmla="*/ 59439 w 5564500"/>
                <a:gd name="T75" fmla="*/ 4898633 h 5234535"/>
                <a:gd name="T76" fmla="*/ 3455 w 5564500"/>
                <a:gd name="T77" fmla="*/ 5197212 h 52345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564500" h="5234535">
                  <a:moveTo>
                    <a:pt x="5564500" y="513245"/>
                  </a:moveTo>
                  <a:cubicBezTo>
                    <a:pt x="5508516" y="494584"/>
                    <a:pt x="5448355" y="485519"/>
                    <a:pt x="5396549" y="457261"/>
                  </a:cubicBezTo>
                  <a:cubicBezTo>
                    <a:pt x="5289365" y="398797"/>
                    <a:pt x="5432208" y="396191"/>
                    <a:pt x="5303243" y="382616"/>
                  </a:cubicBezTo>
                  <a:cubicBezTo>
                    <a:pt x="5204070" y="372177"/>
                    <a:pt x="5104190" y="370175"/>
                    <a:pt x="5004663" y="363955"/>
                  </a:cubicBezTo>
                  <a:cubicBezTo>
                    <a:pt x="4850198" y="312467"/>
                    <a:pt x="5091487" y="390325"/>
                    <a:pt x="4762068" y="307971"/>
                  </a:cubicBezTo>
                  <a:cubicBezTo>
                    <a:pt x="4649265" y="279771"/>
                    <a:pt x="4711741" y="297417"/>
                    <a:pt x="4575455" y="251988"/>
                  </a:cubicBezTo>
                  <a:cubicBezTo>
                    <a:pt x="4556794" y="245768"/>
                    <a:pt x="4539085" y="234835"/>
                    <a:pt x="4519472" y="233326"/>
                  </a:cubicBezTo>
                  <a:lnTo>
                    <a:pt x="4276876" y="214665"/>
                  </a:lnTo>
                  <a:cubicBezTo>
                    <a:pt x="4258215" y="208445"/>
                    <a:pt x="4239806" y="201408"/>
                    <a:pt x="4220892" y="196004"/>
                  </a:cubicBezTo>
                  <a:cubicBezTo>
                    <a:pt x="4158384" y="178145"/>
                    <a:pt x="4093416" y="169587"/>
                    <a:pt x="4034280" y="140020"/>
                  </a:cubicBezTo>
                  <a:lnTo>
                    <a:pt x="3959635" y="102698"/>
                  </a:lnTo>
                  <a:cubicBezTo>
                    <a:pt x="3770832" y="-86105"/>
                    <a:pt x="3908583" y="33557"/>
                    <a:pt x="3269170" y="84037"/>
                  </a:cubicBezTo>
                  <a:cubicBezTo>
                    <a:pt x="3246812" y="85802"/>
                    <a:pt x="3233681" y="112250"/>
                    <a:pt x="3213186" y="121359"/>
                  </a:cubicBezTo>
                  <a:cubicBezTo>
                    <a:pt x="3177236" y="137337"/>
                    <a:pt x="3101219" y="158682"/>
                    <a:pt x="3101219" y="158682"/>
                  </a:cubicBezTo>
                  <a:cubicBezTo>
                    <a:pt x="3094998" y="177343"/>
                    <a:pt x="3094845" y="199305"/>
                    <a:pt x="3082557" y="214665"/>
                  </a:cubicBezTo>
                  <a:cubicBezTo>
                    <a:pt x="3042187" y="265128"/>
                    <a:pt x="2969244" y="261543"/>
                    <a:pt x="2914606" y="270649"/>
                  </a:cubicBezTo>
                  <a:cubicBezTo>
                    <a:pt x="2889724" y="283090"/>
                    <a:pt x="2866352" y="299174"/>
                    <a:pt x="2839961" y="307971"/>
                  </a:cubicBezTo>
                  <a:cubicBezTo>
                    <a:pt x="2782876" y="326999"/>
                    <a:pt x="2643103" y="337671"/>
                    <a:pt x="2597366" y="345294"/>
                  </a:cubicBezTo>
                  <a:cubicBezTo>
                    <a:pt x="2572068" y="349510"/>
                    <a:pt x="2547603" y="357735"/>
                    <a:pt x="2522721" y="363955"/>
                  </a:cubicBezTo>
                  <a:cubicBezTo>
                    <a:pt x="2504060" y="376396"/>
                    <a:pt x="2483616" y="386509"/>
                    <a:pt x="2466737" y="401278"/>
                  </a:cubicBezTo>
                  <a:cubicBezTo>
                    <a:pt x="2433635" y="430242"/>
                    <a:pt x="2373431" y="494584"/>
                    <a:pt x="2373431" y="494584"/>
                  </a:cubicBezTo>
                  <a:cubicBezTo>
                    <a:pt x="2320568" y="653173"/>
                    <a:pt x="2394294" y="459812"/>
                    <a:pt x="2317447" y="587890"/>
                  </a:cubicBezTo>
                  <a:cubicBezTo>
                    <a:pt x="2307327" y="604757"/>
                    <a:pt x="2311379" y="628762"/>
                    <a:pt x="2298786" y="643873"/>
                  </a:cubicBezTo>
                  <a:cubicBezTo>
                    <a:pt x="2278875" y="667766"/>
                    <a:pt x="2248034" y="679946"/>
                    <a:pt x="2224141" y="699857"/>
                  </a:cubicBezTo>
                  <a:cubicBezTo>
                    <a:pt x="2210625" y="711120"/>
                    <a:pt x="2200558" y="726189"/>
                    <a:pt x="2186819" y="737180"/>
                  </a:cubicBezTo>
                  <a:cubicBezTo>
                    <a:pt x="2169306" y="751191"/>
                    <a:pt x="2147864" y="759906"/>
                    <a:pt x="2130835" y="774502"/>
                  </a:cubicBezTo>
                  <a:cubicBezTo>
                    <a:pt x="1972453" y="910257"/>
                    <a:pt x="2128732" y="800786"/>
                    <a:pt x="2000206" y="886469"/>
                  </a:cubicBezTo>
                  <a:cubicBezTo>
                    <a:pt x="1987765" y="905130"/>
                    <a:pt x="1972914" y="922393"/>
                    <a:pt x="1962884" y="942453"/>
                  </a:cubicBezTo>
                  <a:cubicBezTo>
                    <a:pt x="1954087" y="960047"/>
                    <a:pt x="1954344" y="981570"/>
                    <a:pt x="1944223" y="998437"/>
                  </a:cubicBezTo>
                  <a:cubicBezTo>
                    <a:pt x="1935171" y="1013524"/>
                    <a:pt x="1917891" y="1022020"/>
                    <a:pt x="1906900" y="1035759"/>
                  </a:cubicBezTo>
                  <a:cubicBezTo>
                    <a:pt x="1892889" y="1053272"/>
                    <a:pt x="1883589" y="1074230"/>
                    <a:pt x="1869578" y="1091743"/>
                  </a:cubicBezTo>
                  <a:cubicBezTo>
                    <a:pt x="1826150" y="1146028"/>
                    <a:pt x="1834460" y="1117898"/>
                    <a:pt x="1776272" y="1166388"/>
                  </a:cubicBezTo>
                  <a:cubicBezTo>
                    <a:pt x="1755998" y="1183283"/>
                    <a:pt x="1738949" y="1203710"/>
                    <a:pt x="1720288" y="1222371"/>
                  </a:cubicBezTo>
                  <a:cubicBezTo>
                    <a:pt x="1673384" y="1363086"/>
                    <a:pt x="1742110" y="1195095"/>
                    <a:pt x="1645643" y="1315678"/>
                  </a:cubicBezTo>
                  <a:cubicBezTo>
                    <a:pt x="1633355" y="1331038"/>
                    <a:pt x="1637102" y="1354794"/>
                    <a:pt x="1626982" y="1371661"/>
                  </a:cubicBezTo>
                  <a:cubicBezTo>
                    <a:pt x="1606186" y="1406322"/>
                    <a:pt x="1563016" y="1422834"/>
                    <a:pt x="1533676" y="1446306"/>
                  </a:cubicBezTo>
                  <a:cubicBezTo>
                    <a:pt x="1519937" y="1457297"/>
                    <a:pt x="1511440" y="1474577"/>
                    <a:pt x="1496353" y="1483629"/>
                  </a:cubicBezTo>
                  <a:cubicBezTo>
                    <a:pt x="1479486" y="1493749"/>
                    <a:pt x="1458450" y="1494541"/>
                    <a:pt x="1440370" y="1502290"/>
                  </a:cubicBezTo>
                  <a:cubicBezTo>
                    <a:pt x="1414801" y="1513248"/>
                    <a:pt x="1390607" y="1527171"/>
                    <a:pt x="1365725" y="1539612"/>
                  </a:cubicBezTo>
                  <a:cubicBezTo>
                    <a:pt x="1359504" y="1558273"/>
                    <a:pt x="1360972" y="1581687"/>
                    <a:pt x="1347063" y="1595596"/>
                  </a:cubicBezTo>
                  <a:cubicBezTo>
                    <a:pt x="1333154" y="1609505"/>
                    <a:pt x="1308275" y="1604704"/>
                    <a:pt x="1291080" y="1614257"/>
                  </a:cubicBezTo>
                  <a:cubicBezTo>
                    <a:pt x="1251869" y="1636041"/>
                    <a:pt x="1216435" y="1664020"/>
                    <a:pt x="1179112" y="1688902"/>
                  </a:cubicBezTo>
                  <a:cubicBezTo>
                    <a:pt x="1157153" y="1703541"/>
                    <a:pt x="1146043" y="1731792"/>
                    <a:pt x="1123129" y="1744886"/>
                  </a:cubicBezTo>
                  <a:cubicBezTo>
                    <a:pt x="1100861" y="1757611"/>
                    <a:pt x="1073366" y="1757327"/>
                    <a:pt x="1048484" y="1763547"/>
                  </a:cubicBezTo>
                  <a:cubicBezTo>
                    <a:pt x="957980" y="1854051"/>
                    <a:pt x="1003117" y="1818673"/>
                    <a:pt x="917855" y="1875514"/>
                  </a:cubicBezTo>
                  <a:cubicBezTo>
                    <a:pt x="905414" y="1894175"/>
                    <a:pt x="897562" y="1916902"/>
                    <a:pt x="880533" y="1931498"/>
                  </a:cubicBezTo>
                  <a:cubicBezTo>
                    <a:pt x="814067" y="1988470"/>
                    <a:pt x="787885" y="1987317"/>
                    <a:pt x="712582" y="2006143"/>
                  </a:cubicBezTo>
                  <a:cubicBezTo>
                    <a:pt x="706362" y="2031025"/>
                    <a:pt x="710810" y="2061486"/>
                    <a:pt x="693921" y="2080788"/>
                  </a:cubicBezTo>
                  <a:cubicBezTo>
                    <a:pt x="664383" y="2114546"/>
                    <a:pt x="617838" y="2128520"/>
                    <a:pt x="581953" y="2155433"/>
                  </a:cubicBezTo>
                  <a:cubicBezTo>
                    <a:pt x="557071" y="2174094"/>
                    <a:pt x="535126" y="2197507"/>
                    <a:pt x="507308" y="2211416"/>
                  </a:cubicBezTo>
                  <a:cubicBezTo>
                    <a:pt x="401306" y="2264417"/>
                    <a:pt x="412545" y="2222022"/>
                    <a:pt x="339357" y="2286061"/>
                  </a:cubicBezTo>
                  <a:cubicBezTo>
                    <a:pt x="306255" y="2315025"/>
                    <a:pt x="277153" y="2348265"/>
                    <a:pt x="246051" y="2379367"/>
                  </a:cubicBezTo>
                  <a:cubicBezTo>
                    <a:pt x="233610" y="2391808"/>
                    <a:pt x="216597" y="2400953"/>
                    <a:pt x="208729" y="2416690"/>
                  </a:cubicBezTo>
                  <a:cubicBezTo>
                    <a:pt x="196288" y="2441572"/>
                    <a:pt x="182364" y="2465766"/>
                    <a:pt x="171406" y="2491335"/>
                  </a:cubicBezTo>
                  <a:cubicBezTo>
                    <a:pt x="163657" y="2509415"/>
                    <a:pt x="164178" y="2531312"/>
                    <a:pt x="152745" y="2547318"/>
                  </a:cubicBezTo>
                  <a:cubicBezTo>
                    <a:pt x="132292" y="2575952"/>
                    <a:pt x="97619" y="2592685"/>
                    <a:pt x="78100" y="2621963"/>
                  </a:cubicBezTo>
                  <a:lnTo>
                    <a:pt x="40778" y="2677947"/>
                  </a:lnTo>
                  <a:cubicBezTo>
                    <a:pt x="46998" y="2721490"/>
                    <a:pt x="49549" y="2765717"/>
                    <a:pt x="59439" y="2808575"/>
                  </a:cubicBezTo>
                  <a:cubicBezTo>
                    <a:pt x="68285" y="2846909"/>
                    <a:pt x="84320" y="2883220"/>
                    <a:pt x="96761" y="2920543"/>
                  </a:cubicBezTo>
                  <a:cubicBezTo>
                    <a:pt x="102981" y="2939204"/>
                    <a:pt x="111565" y="2957237"/>
                    <a:pt x="115423" y="2976526"/>
                  </a:cubicBezTo>
                  <a:cubicBezTo>
                    <a:pt x="121643" y="3007628"/>
                    <a:pt x="128870" y="3038546"/>
                    <a:pt x="134084" y="3069833"/>
                  </a:cubicBezTo>
                  <a:cubicBezTo>
                    <a:pt x="141315" y="3113219"/>
                    <a:pt x="144119" y="3157330"/>
                    <a:pt x="152745" y="3200461"/>
                  </a:cubicBezTo>
                  <a:cubicBezTo>
                    <a:pt x="156603" y="3219750"/>
                    <a:pt x="167139" y="3237243"/>
                    <a:pt x="171406" y="3256445"/>
                  </a:cubicBezTo>
                  <a:cubicBezTo>
                    <a:pt x="179614" y="3293381"/>
                    <a:pt x="183847" y="3331090"/>
                    <a:pt x="190068" y="3368412"/>
                  </a:cubicBezTo>
                  <a:cubicBezTo>
                    <a:pt x="138319" y="3523652"/>
                    <a:pt x="217068" y="3276286"/>
                    <a:pt x="152745" y="3555024"/>
                  </a:cubicBezTo>
                  <a:cubicBezTo>
                    <a:pt x="143899" y="3593358"/>
                    <a:pt x="127864" y="3629669"/>
                    <a:pt x="115423" y="3666992"/>
                  </a:cubicBezTo>
                  <a:lnTo>
                    <a:pt x="96761" y="3722975"/>
                  </a:lnTo>
                  <a:cubicBezTo>
                    <a:pt x="94917" y="3739567"/>
                    <a:pt x="89281" y="3897173"/>
                    <a:pt x="59439" y="3946910"/>
                  </a:cubicBezTo>
                  <a:cubicBezTo>
                    <a:pt x="50387" y="3961997"/>
                    <a:pt x="34558" y="3971792"/>
                    <a:pt x="22117" y="3984233"/>
                  </a:cubicBezTo>
                  <a:cubicBezTo>
                    <a:pt x="-27648" y="4133520"/>
                    <a:pt x="22117" y="3946911"/>
                    <a:pt x="22117" y="4096200"/>
                  </a:cubicBezTo>
                  <a:cubicBezTo>
                    <a:pt x="22117" y="4115871"/>
                    <a:pt x="9676" y="4133523"/>
                    <a:pt x="3455" y="4152184"/>
                  </a:cubicBezTo>
                  <a:cubicBezTo>
                    <a:pt x="11773" y="4202087"/>
                    <a:pt x="27739" y="4305302"/>
                    <a:pt x="40778" y="4357457"/>
                  </a:cubicBezTo>
                  <a:cubicBezTo>
                    <a:pt x="45549" y="4376540"/>
                    <a:pt x="54035" y="4394527"/>
                    <a:pt x="59439" y="4413441"/>
                  </a:cubicBezTo>
                  <a:cubicBezTo>
                    <a:pt x="106300" y="4577457"/>
                    <a:pt x="52020" y="4409847"/>
                    <a:pt x="96761" y="4544069"/>
                  </a:cubicBezTo>
                  <a:cubicBezTo>
                    <a:pt x="90541" y="4643596"/>
                    <a:pt x="88539" y="4743476"/>
                    <a:pt x="78100" y="4842649"/>
                  </a:cubicBezTo>
                  <a:cubicBezTo>
                    <a:pt x="76041" y="4862212"/>
                    <a:pt x="61304" y="4879051"/>
                    <a:pt x="59439" y="4898633"/>
                  </a:cubicBezTo>
                  <a:cubicBezTo>
                    <a:pt x="48807" y="5010268"/>
                    <a:pt x="46998" y="5122568"/>
                    <a:pt x="40778" y="5234535"/>
                  </a:cubicBezTo>
                  <a:lnTo>
                    <a:pt x="3455" y="5197212"/>
                  </a:lnTo>
                </a:path>
              </a:pathLst>
            </a:custGeom>
            <a:noFill/>
            <a:ln w="60325">
              <a:solidFill>
                <a:schemeClr val="bg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en-ZA" sz="1626"/>
            </a:p>
          </p:txBody>
        </p:sp>
        <p:sp>
          <p:nvSpPr>
            <p:cNvPr id="51210" name="TextBox 18">
              <a:extLst>
                <a:ext uri="{FF2B5EF4-FFF2-40B4-BE49-F238E27FC236}">
                  <a16:creationId xmlns:a16="http://schemas.microsoft.com/office/drawing/2014/main" xmlns="" id="{A976F3A9-003E-4758-8A86-7A31B702C452}"/>
                </a:ext>
              </a:extLst>
            </p:cNvPr>
            <p:cNvSpPr txBox="1">
              <a:spLocks noChangeArrowheads="1"/>
            </p:cNvSpPr>
            <p:nvPr/>
          </p:nvSpPr>
          <p:spPr bwMode="auto">
            <a:xfrm>
              <a:off x="6057489" y="4585966"/>
              <a:ext cx="1535817" cy="3791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ZA" altLang="en-US" sz="1626" b="1"/>
                <a:t>RURAL</a:t>
              </a:r>
            </a:p>
          </p:txBody>
        </p:sp>
      </p:grpSp>
      <p:sp>
        <p:nvSpPr>
          <p:cNvPr id="3" name="TextBox 2">
            <a:extLst>
              <a:ext uri="{FF2B5EF4-FFF2-40B4-BE49-F238E27FC236}">
                <a16:creationId xmlns:a16="http://schemas.microsoft.com/office/drawing/2014/main" xmlns="" id="{B0135EF3-6524-47E1-A306-5E7B1B3A8557}"/>
              </a:ext>
            </a:extLst>
          </p:cNvPr>
          <p:cNvSpPr txBox="1"/>
          <p:nvPr/>
        </p:nvSpPr>
        <p:spPr>
          <a:xfrm>
            <a:off x="8181660" y="5931360"/>
            <a:ext cx="2153076" cy="759952"/>
          </a:xfrm>
          <a:prstGeom prst="rect">
            <a:avLst/>
          </a:prstGeom>
          <a:solidFill>
            <a:schemeClr val="accent6"/>
          </a:solidFill>
        </p:spPr>
        <p:txBody>
          <a:bodyPr>
            <a:spAutoFit/>
          </a:bodyPr>
          <a:lstStyle/>
          <a:p>
            <a:pPr>
              <a:defRPr/>
            </a:pPr>
            <a:r>
              <a:rPr lang="en-ZA" sz="2169" b="1" dirty="0">
                <a:solidFill>
                  <a:schemeClr val="bg1"/>
                </a:solidFill>
              </a:rPr>
              <a:t>NB  -Where?</a:t>
            </a:r>
          </a:p>
          <a:p>
            <a:pPr>
              <a:defRPr/>
            </a:pPr>
            <a:r>
              <a:rPr lang="en-ZA" sz="2169" b="1" dirty="0">
                <a:solidFill>
                  <a:schemeClr val="bg1"/>
                </a:solidFill>
              </a:rPr>
              <a:t>       -Functions</a:t>
            </a:r>
          </a:p>
        </p:txBody>
      </p:sp>
      <p:sp>
        <p:nvSpPr>
          <p:cNvPr id="51208" name="TextBox 3">
            <a:extLst>
              <a:ext uri="{FF2B5EF4-FFF2-40B4-BE49-F238E27FC236}">
                <a16:creationId xmlns:a16="http://schemas.microsoft.com/office/drawing/2014/main" xmlns="" id="{0B564B7F-7435-481D-AC7B-A7393A41327F}"/>
              </a:ext>
            </a:extLst>
          </p:cNvPr>
          <p:cNvSpPr txBox="1">
            <a:spLocks noChangeArrowheads="1"/>
          </p:cNvSpPr>
          <p:nvPr/>
        </p:nvSpPr>
        <p:spPr bwMode="auto">
          <a:xfrm>
            <a:off x="2776735" y="403075"/>
            <a:ext cx="6804926" cy="537391"/>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2892" b="1">
                <a:solidFill>
                  <a:schemeClr val="bg1"/>
                </a:solidFill>
              </a:rPr>
              <a:t>RURAL-URBAN FRINGE OF PAARL</a:t>
            </a:r>
          </a:p>
        </p:txBody>
      </p:sp>
    </p:spTree>
    <p:extLst>
      <p:ext uri="{BB962C8B-B14F-4D97-AF65-F5344CB8AC3E}">
        <p14:creationId xmlns:p14="http://schemas.microsoft.com/office/powerpoint/2010/main" val="3146351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xmlns="" id="{0A135D95-9A86-4481-B64D-2876F0C56A7D}"/>
              </a:ext>
            </a:extLst>
          </p:cNvPr>
          <p:cNvSpPr>
            <a:spLocks noChangeArrowheads="1"/>
          </p:cNvSpPr>
          <p:nvPr/>
        </p:nvSpPr>
        <p:spPr bwMode="auto">
          <a:xfrm>
            <a:off x="1303576" y="-215164"/>
            <a:ext cx="9564766" cy="7516402"/>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26"/>
          </a:p>
        </p:txBody>
      </p:sp>
      <p:pic>
        <p:nvPicPr>
          <p:cNvPr id="52227" name="Picture 4">
            <a:extLst>
              <a:ext uri="{FF2B5EF4-FFF2-40B4-BE49-F238E27FC236}">
                <a16:creationId xmlns:a16="http://schemas.microsoft.com/office/drawing/2014/main" xmlns="" id="{E216C2FD-96F5-421E-A760-F3FAC7C21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637" y="801846"/>
            <a:ext cx="7024393" cy="562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8" name="Rounded Rectangle 5">
            <a:extLst>
              <a:ext uri="{FF2B5EF4-FFF2-40B4-BE49-F238E27FC236}">
                <a16:creationId xmlns:a16="http://schemas.microsoft.com/office/drawing/2014/main" xmlns="" id="{A0F04658-FB1E-4393-8650-D059AF7DFA09}"/>
              </a:ext>
            </a:extLst>
          </p:cNvPr>
          <p:cNvSpPr>
            <a:spLocks noChangeArrowheads="1"/>
          </p:cNvSpPr>
          <p:nvPr/>
        </p:nvSpPr>
        <p:spPr bwMode="auto">
          <a:xfrm>
            <a:off x="8267725" y="365779"/>
            <a:ext cx="2034019" cy="436066"/>
          </a:xfrm>
          <a:prstGeom prst="roundRect">
            <a:avLst>
              <a:gd name="adj" fmla="val 16667"/>
            </a:avLst>
          </a:prstGeom>
          <a:solidFill>
            <a:srgbClr val="0033CC"/>
          </a:solidFill>
          <a:ln w="9525" algn="ctr">
            <a:solidFill>
              <a:srgbClr val="0033CC"/>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ZA" altLang="en-US" sz="2530">
                <a:solidFill>
                  <a:schemeClr val="bg1"/>
                </a:solidFill>
              </a:rPr>
              <a:t>Residential</a:t>
            </a:r>
          </a:p>
        </p:txBody>
      </p:sp>
      <p:cxnSp>
        <p:nvCxnSpPr>
          <p:cNvPr id="52229" name="Straight Arrow Connector 7">
            <a:extLst>
              <a:ext uri="{FF2B5EF4-FFF2-40B4-BE49-F238E27FC236}">
                <a16:creationId xmlns:a16="http://schemas.microsoft.com/office/drawing/2014/main" xmlns="" id="{42066B87-885F-4B37-837C-969A31B7DE63}"/>
              </a:ext>
            </a:extLst>
          </p:cNvPr>
          <p:cNvCxnSpPr>
            <a:cxnSpLocks noChangeShapeType="1"/>
          </p:cNvCxnSpPr>
          <p:nvPr/>
        </p:nvCxnSpPr>
        <p:spPr bwMode="auto">
          <a:xfrm flipH="1">
            <a:off x="7853174" y="801845"/>
            <a:ext cx="1560658" cy="2236273"/>
          </a:xfrm>
          <a:prstGeom prst="straightConnector1">
            <a:avLst/>
          </a:prstGeom>
          <a:noFill/>
          <a:ln w="50800" algn="ctr">
            <a:solidFill>
              <a:srgbClr val="0033CC"/>
            </a:solidFill>
            <a:round/>
            <a:headEnd/>
            <a:tailEnd type="oval" w="lg" len="lg"/>
          </a:ln>
          <a:extLst>
            <a:ext uri="{909E8E84-426E-40DD-AFC4-6F175D3DCCD1}">
              <a14:hiddenFill xmlns:a14="http://schemas.microsoft.com/office/drawing/2010/main">
                <a:noFill/>
              </a14:hiddenFill>
            </a:ext>
          </a:extLst>
        </p:spPr>
      </p:cxnSp>
      <p:sp>
        <p:nvSpPr>
          <p:cNvPr id="52230" name="Rounded Rectangle 9">
            <a:extLst>
              <a:ext uri="{FF2B5EF4-FFF2-40B4-BE49-F238E27FC236}">
                <a16:creationId xmlns:a16="http://schemas.microsoft.com/office/drawing/2014/main" xmlns="" id="{3BEDA10F-93C1-4058-8D22-AC8CC572B34E}"/>
              </a:ext>
            </a:extLst>
          </p:cNvPr>
          <p:cNvSpPr>
            <a:spLocks noChangeArrowheads="1"/>
          </p:cNvSpPr>
          <p:nvPr/>
        </p:nvSpPr>
        <p:spPr bwMode="auto">
          <a:xfrm>
            <a:off x="4561163" y="6209639"/>
            <a:ext cx="1117419" cy="436066"/>
          </a:xfrm>
          <a:prstGeom prst="roundRect">
            <a:avLst>
              <a:gd name="adj" fmla="val 16667"/>
            </a:avLst>
          </a:prstGeom>
          <a:solidFill>
            <a:srgbClr val="0033CC"/>
          </a:solidFill>
          <a:ln w="9525" algn="ctr">
            <a:solidFill>
              <a:srgbClr val="0033CC"/>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ZA" altLang="en-US" sz="2530">
                <a:solidFill>
                  <a:schemeClr val="bg1"/>
                </a:solidFill>
              </a:rPr>
              <a:t>CBD</a:t>
            </a:r>
          </a:p>
        </p:txBody>
      </p:sp>
      <p:sp>
        <p:nvSpPr>
          <p:cNvPr id="52231" name="Rounded Rectangle 10">
            <a:extLst>
              <a:ext uri="{FF2B5EF4-FFF2-40B4-BE49-F238E27FC236}">
                <a16:creationId xmlns:a16="http://schemas.microsoft.com/office/drawing/2014/main" xmlns="" id="{8CFCD707-B5B0-4C0D-95D2-2AA6C61480C7}"/>
              </a:ext>
            </a:extLst>
          </p:cNvPr>
          <p:cNvSpPr>
            <a:spLocks noChangeArrowheads="1"/>
          </p:cNvSpPr>
          <p:nvPr/>
        </p:nvSpPr>
        <p:spPr bwMode="auto">
          <a:xfrm>
            <a:off x="7883299" y="6216811"/>
            <a:ext cx="2211888" cy="436066"/>
          </a:xfrm>
          <a:prstGeom prst="roundRect">
            <a:avLst>
              <a:gd name="adj" fmla="val 16667"/>
            </a:avLst>
          </a:prstGeom>
          <a:solidFill>
            <a:srgbClr val="0033CC"/>
          </a:solidFill>
          <a:ln w="9525" algn="ctr">
            <a:solidFill>
              <a:srgbClr val="0033CC"/>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ZA" altLang="en-US" sz="2530">
                <a:solidFill>
                  <a:schemeClr val="bg1"/>
                </a:solidFill>
              </a:rPr>
              <a:t>Commercial</a:t>
            </a:r>
          </a:p>
        </p:txBody>
      </p:sp>
      <p:sp>
        <p:nvSpPr>
          <p:cNvPr id="52232" name="Rounded Rectangle 11">
            <a:extLst>
              <a:ext uri="{FF2B5EF4-FFF2-40B4-BE49-F238E27FC236}">
                <a16:creationId xmlns:a16="http://schemas.microsoft.com/office/drawing/2014/main" xmlns="" id="{501A760A-545C-4AEF-8FEE-279721F7BDCA}"/>
              </a:ext>
            </a:extLst>
          </p:cNvPr>
          <p:cNvSpPr>
            <a:spLocks noChangeArrowheads="1"/>
          </p:cNvSpPr>
          <p:nvPr/>
        </p:nvSpPr>
        <p:spPr bwMode="auto">
          <a:xfrm>
            <a:off x="1818537" y="3905948"/>
            <a:ext cx="2325207" cy="436066"/>
          </a:xfrm>
          <a:prstGeom prst="roundRect">
            <a:avLst>
              <a:gd name="adj" fmla="val 16667"/>
            </a:avLst>
          </a:prstGeom>
          <a:solidFill>
            <a:srgbClr val="0033CC"/>
          </a:solidFill>
          <a:ln w="9525" algn="ctr">
            <a:solidFill>
              <a:srgbClr val="0033CC"/>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ZA" altLang="en-US" sz="2530">
                <a:solidFill>
                  <a:schemeClr val="bg1"/>
                </a:solidFill>
              </a:rPr>
              <a:t>Zone of decay</a:t>
            </a:r>
          </a:p>
        </p:txBody>
      </p:sp>
      <p:sp>
        <p:nvSpPr>
          <p:cNvPr id="52233" name="Rounded Rectangle 12">
            <a:extLst>
              <a:ext uri="{FF2B5EF4-FFF2-40B4-BE49-F238E27FC236}">
                <a16:creationId xmlns:a16="http://schemas.microsoft.com/office/drawing/2014/main" xmlns="" id="{63C26110-B5BD-41F3-9066-E5E9C92C07BB}"/>
              </a:ext>
            </a:extLst>
          </p:cNvPr>
          <p:cNvSpPr>
            <a:spLocks noChangeArrowheads="1"/>
          </p:cNvSpPr>
          <p:nvPr/>
        </p:nvSpPr>
        <p:spPr bwMode="auto">
          <a:xfrm>
            <a:off x="2517103" y="296927"/>
            <a:ext cx="3161479" cy="436066"/>
          </a:xfrm>
          <a:prstGeom prst="roundRect">
            <a:avLst>
              <a:gd name="adj" fmla="val 16667"/>
            </a:avLst>
          </a:prstGeom>
          <a:solidFill>
            <a:srgbClr val="0033CC"/>
          </a:solidFill>
          <a:ln w="9525" algn="ctr">
            <a:solidFill>
              <a:srgbClr val="0033CC"/>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ZA" altLang="en-US" sz="2530">
                <a:solidFill>
                  <a:schemeClr val="bg1"/>
                </a:solidFill>
              </a:rPr>
              <a:t>Rural-urban fringe</a:t>
            </a:r>
          </a:p>
        </p:txBody>
      </p:sp>
      <p:sp>
        <p:nvSpPr>
          <p:cNvPr id="52234" name="Rounded Rectangle 13">
            <a:extLst>
              <a:ext uri="{FF2B5EF4-FFF2-40B4-BE49-F238E27FC236}">
                <a16:creationId xmlns:a16="http://schemas.microsoft.com/office/drawing/2014/main" xmlns="" id="{37B77D30-4E4F-4EAB-9374-79232AFA7E9C}"/>
              </a:ext>
            </a:extLst>
          </p:cNvPr>
          <p:cNvSpPr>
            <a:spLocks noChangeArrowheads="1"/>
          </p:cNvSpPr>
          <p:nvPr/>
        </p:nvSpPr>
        <p:spPr bwMode="auto">
          <a:xfrm>
            <a:off x="1742512" y="2415576"/>
            <a:ext cx="1751437" cy="436066"/>
          </a:xfrm>
          <a:prstGeom prst="roundRect">
            <a:avLst>
              <a:gd name="adj" fmla="val 16667"/>
            </a:avLst>
          </a:prstGeom>
          <a:solidFill>
            <a:srgbClr val="0033CC"/>
          </a:solidFill>
          <a:ln w="9525" algn="ctr">
            <a:solidFill>
              <a:srgbClr val="0033CC"/>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ZA" altLang="en-US" sz="2530">
                <a:solidFill>
                  <a:schemeClr val="bg1"/>
                </a:solidFill>
              </a:rPr>
              <a:t>Industries</a:t>
            </a:r>
          </a:p>
        </p:txBody>
      </p:sp>
      <p:cxnSp>
        <p:nvCxnSpPr>
          <p:cNvPr id="52235" name="Straight Arrow Connector 14">
            <a:extLst>
              <a:ext uri="{FF2B5EF4-FFF2-40B4-BE49-F238E27FC236}">
                <a16:creationId xmlns:a16="http://schemas.microsoft.com/office/drawing/2014/main" xmlns="" id="{291941DB-B265-486E-8207-6EDD1DBF1DBD}"/>
              </a:ext>
            </a:extLst>
          </p:cNvPr>
          <p:cNvCxnSpPr>
            <a:cxnSpLocks noChangeShapeType="1"/>
            <a:stCxn id="52230" idx="0"/>
          </p:cNvCxnSpPr>
          <p:nvPr/>
        </p:nvCxnSpPr>
        <p:spPr bwMode="auto">
          <a:xfrm flipV="1">
            <a:off x="5120590" y="5446523"/>
            <a:ext cx="816189" cy="763116"/>
          </a:xfrm>
          <a:prstGeom prst="straightConnector1">
            <a:avLst/>
          </a:prstGeom>
          <a:noFill/>
          <a:ln w="50800" algn="ctr">
            <a:solidFill>
              <a:srgbClr val="0033CC"/>
            </a:solidFill>
            <a:round/>
            <a:headEnd/>
            <a:tailEnd type="oval" w="lg" len="lg"/>
          </a:ln>
          <a:extLst>
            <a:ext uri="{909E8E84-426E-40DD-AFC4-6F175D3DCCD1}">
              <a14:hiddenFill xmlns:a14="http://schemas.microsoft.com/office/drawing/2010/main">
                <a:noFill/>
              </a14:hiddenFill>
            </a:ext>
          </a:extLst>
        </p:spPr>
      </p:cxnSp>
      <p:cxnSp>
        <p:nvCxnSpPr>
          <p:cNvPr id="52236" name="Straight Arrow Connector 16">
            <a:extLst>
              <a:ext uri="{FF2B5EF4-FFF2-40B4-BE49-F238E27FC236}">
                <a16:creationId xmlns:a16="http://schemas.microsoft.com/office/drawing/2014/main" xmlns="" id="{4AEC4329-AD5D-4DD9-962E-813A4763FDC0}"/>
              </a:ext>
            </a:extLst>
          </p:cNvPr>
          <p:cNvCxnSpPr>
            <a:cxnSpLocks noChangeShapeType="1"/>
            <a:stCxn id="52231" idx="0"/>
          </p:cNvCxnSpPr>
          <p:nvPr/>
        </p:nvCxnSpPr>
        <p:spPr bwMode="auto">
          <a:xfrm flipH="1" flipV="1">
            <a:off x="7982274" y="5446524"/>
            <a:ext cx="1006968" cy="770287"/>
          </a:xfrm>
          <a:prstGeom prst="straightConnector1">
            <a:avLst/>
          </a:prstGeom>
          <a:noFill/>
          <a:ln w="50800" algn="ctr">
            <a:solidFill>
              <a:srgbClr val="0033CC"/>
            </a:solidFill>
            <a:round/>
            <a:headEnd/>
            <a:tailEnd type="oval" w="lg" len="lg"/>
          </a:ln>
          <a:extLst>
            <a:ext uri="{909E8E84-426E-40DD-AFC4-6F175D3DCCD1}">
              <a14:hiddenFill xmlns:a14="http://schemas.microsoft.com/office/drawing/2010/main">
                <a:noFill/>
              </a14:hiddenFill>
            </a:ext>
          </a:extLst>
        </p:spPr>
      </p:cxnSp>
      <p:cxnSp>
        <p:nvCxnSpPr>
          <p:cNvPr id="52237" name="Straight Arrow Connector 19">
            <a:extLst>
              <a:ext uri="{FF2B5EF4-FFF2-40B4-BE49-F238E27FC236}">
                <a16:creationId xmlns:a16="http://schemas.microsoft.com/office/drawing/2014/main" xmlns="" id="{ADBB64BC-BF32-4CFF-B44B-F56281614DF5}"/>
              </a:ext>
            </a:extLst>
          </p:cNvPr>
          <p:cNvCxnSpPr>
            <a:cxnSpLocks noChangeShapeType="1"/>
            <a:stCxn id="52232" idx="3"/>
          </p:cNvCxnSpPr>
          <p:nvPr/>
        </p:nvCxnSpPr>
        <p:spPr bwMode="auto">
          <a:xfrm>
            <a:off x="4143744" y="4123981"/>
            <a:ext cx="1793035" cy="352869"/>
          </a:xfrm>
          <a:prstGeom prst="straightConnector1">
            <a:avLst/>
          </a:prstGeom>
          <a:noFill/>
          <a:ln w="50800" algn="ctr">
            <a:solidFill>
              <a:srgbClr val="0033CC"/>
            </a:solidFill>
            <a:round/>
            <a:headEnd/>
            <a:tailEnd type="oval" w="lg" len="lg"/>
          </a:ln>
          <a:extLst>
            <a:ext uri="{909E8E84-426E-40DD-AFC4-6F175D3DCCD1}">
              <a14:hiddenFill xmlns:a14="http://schemas.microsoft.com/office/drawing/2010/main">
                <a:noFill/>
              </a14:hiddenFill>
            </a:ext>
          </a:extLst>
        </p:spPr>
      </p:cxnSp>
      <p:cxnSp>
        <p:nvCxnSpPr>
          <p:cNvPr id="52238" name="Straight Arrow Connector 22">
            <a:extLst>
              <a:ext uri="{FF2B5EF4-FFF2-40B4-BE49-F238E27FC236}">
                <a16:creationId xmlns:a16="http://schemas.microsoft.com/office/drawing/2014/main" xmlns="" id="{725DBA6C-123A-4A5B-9DF6-E2E5F0E89AC9}"/>
              </a:ext>
            </a:extLst>
          </p:cNvPr>
          <p:cNvCxnSpPr>
            <a:cxnSpLocks noChangeShapeType="1"/>
            <a:stCxn id="52234" idx="3"/>
          </p:cNvCxnSpPr>
          <p:nvPr/>
        </p:nvCxnSpPr>
        <p:spPr bwMode="auto">
          <a:xfrm>
            <a:off x="3493949" y="2633610"/>
            <a:ext cx="1626641" cy="218033"/>
          </a:xfrm>
          <a:prstGeom prst="straightConnector1">
            <a:avLst/>
          </a:prstGeom>
          <a:noFill/>
          <a:ln w="50800" algn="ctr">
            <a:solidFill>
              <a:srgbClr val="0033CC"/>
            </a:solidFill>
            <a:round/>
            <a:headEnd/>
            <a:tailEnd type="oval" w="lg" len="lg"/>
          </a:ln>
          <a:extLst>
            <a:ext uri="{909E8E84-426E-40DD-AFC4-6F175D3DCCD1}">
              <a14:hiddenFill xmlns:a14="http://schemas.microsoft.com/office/drawing/2010/main">
                <a:noFill/>
              </a14:hiddenFill>
            </a:ext>
          </a:extLst>
        </p:spPr>
      </p:cxnSp>
      <p:cxnSp>
        <p:nvCxnSpPr>
          <p:cNvPr id="52239" name="Straight Arrow Connector 29">
            <a:extLst>
              <a:ext uri="{FF2B5EF4-FFF2-40B4-BE49-F238E27FC236}">
                <a16:creationId xmlns:a16="http://schemas.microsoft.com/office/drawing/2014/main" xmlns="" id="{15155E24-F202-4363-8653-2CB967D028E8}"/>
              </a:ext>
            </a:extLst>
          </p:cNvPr>
          <p:cNvCxnSpPr>
            <a:cxnSpLocks noChangeShapeType="1"/>
            <a:stCxn id="52233" idx="2"/>
          </p:cNvCxnSpPr>
          <p:nvPr/>
        </p:nvCxnSpPr>
        <p:spPr bwMode="auto">
          <a:xfrm>
            <a:off x="4097843" y="732993"/>
            <a:ext cx="2257790" cy="939550"/>
          </a:xfrm>
          <a:prstGeom prst="straightConnector1">
            <a:avLst/>
          </a:prstGeom>
          <a:noFill/>
          <a:ln w="50800" algn="ctr">
            <a:solidFill>
              <a:srgbClr val="0033CC"/>
            </a:solidFill>
            <a:round/>
            <a:headEnd/>
            <a:tailEnd type="oval" w="lg" len="lg"/>
          </a:ln>
          <a:extLst>
            <a:ext uri="{909E8E84-426E-40DD-AFC4-6F175D3DCCD1}">
              <a14:hiddenFill xmlns:a14="http://schemas.microsoft.com/office/drawing/2010/main">
                <a:noFill/>
              </a14:hiddenFill>
            </a:ext>
          </a:extLst>
        </p:spPr>
      </p:cxnSp>
      <p:cxnSp>
        <p:nvCxnSpPr>
          <p:cNvPr id="52240" name="Straight Arrow Connector 32">
            <a:extLst>
              <a:ext uri="{FF2B5EF4-FFF2-40B4-BE49-F238E27FC236}">
                <a16:creationId xmlns:a16="http://schemas.microsoft.com/office/drawing/2014/main" xmlns="" id="{FE28AC26-210B-496F-99F1-D6D6EF1CDC79}"/>
              </a:ext>
            </a:extLst>
          </p:cNvPr>
          <p:cNvCxnSpPr>
            <a:cxnSpLocks noChangeShapeType="1"/>
            <a:stCxn id="52233" idx="2"/>
          </p:cNvCxnSpPr>
          <p:nvPr/>
        </p:nvCxnSpPr>
        <p:spPr bwMode="auto">
          <a:xfrm>
            <a:off x="4097843" y="732993"/>
            <a:ext cx="2257790" cy="3362299"/>
          </a:xfrm>
          <a:prstGeom prst="straightConnector1">
            <a:avLst/>
          </a:prstGeom>
          <a:noFill/>
          <a:ln w="50800" algn="ctr">
            <a:solidFill>
              <a:srgbClr val="0033CC"/>
            </a:solidFill>
            <a:round/>
            <a:headEnd/>
            <a:tailEnd type="oval" w="lg" len="lg"/>
          </a:ln>
          <a:extLst>
            <a:ext uri="{909E8E84-426E-40DD-AFC4-6F175D3DCCD1}">
              <a14:hiddenFill xmlns:a14="http://schemas.microsoft.com/office/drawing/2010/main">
                <a:noFill/>
              </a14:hiddenFill>
            </a:ext>
          </a:extLst>
        </p:spPr>
      </p:cxnSp>
      <p:cxnSp>
        <p:nvCxnSpPr>
          <p:cNvPr id="52241" name="Straight Arrow Connector 35">
            <a:extLst>
              <a:ext uri="{FF2B5EF4-FFF2-40B4-BE49-F238E27FC236}">
                <a16:creationId xmlns:a16="http://schemas.microsoft.com/office/drawing/2014/main" xmlns="" id="{CC3BB3C6-F977-4525-8A63-6F774226599D}"/>
              </a:ext>
            </a:extLst>
          </p:cNvPr>
          <p:cNvCxnSpPr>
            <a:cxnSpLocks noChangeShapeType="1"/>
            <a:stCxn id="52233" idx="2"/>
          </p:cNvCxnSpPr>
          <p:nvPr/>
        </p:nvCxnSpPr>
        <p:spPr bwMode="auto">
          <a:xfrm flipH="1">
            <a:off x="2907268" y="732993"/>
            <a:ext cx="1190575" cy="698566"/>
          </a:xfrm>
          <a:prstGeom prst="straightConnector1">
            <a:avLst/>
          </a:prstGeom>
          <a:noFill/>
          <a:ln w="50800" algn="ctr">
            <a:solidFill>
              <a:srgbClr val="0033CC"/>
            </a:solidFill>
            <a:round/>
            <a:headEnd/>
            <a:tailEnd type="oval" w="lg" len="lg"/>
          </a:ln>
          <a:extLst>
            <a:ext uri="{909E8E84-426E-40DD-AFC4-6F175D3DCCD1}">
              <a14:hiddenFill xmlns:a14="http://schemas.microsoft.com/office/drawing/2010/main">
                <a:noFill/>
              </a14:hiddenFill>
            </a:ext>
          </a:extLst>
        </p:spPr>
      </p:cxnSp>
      <p:cxnSp>
        <p:nvCxnSpPr>
          <p:cNvPr id="52242" name="Straight Arrow Connector 40">
            <a:extLst>
              <a:ext uri="{FF2B5EF4-FFF2-40B4-BE49-F238E27FC236}">
                <a16:creationId xmlns:a16="http://schemas.microsoft.com/office/drawing/2014/main" xmlns="" id="{47A304F3-289C-4DD8-8A26-B993C767535D}"/>
              </a:ext>
            </a:extLst>
          </p:cNvPr>
          <p:cNvCxnSpPr>
            <a:cxnSpLocks noChangeShapeType="1"/>
          </p:cNvCxnSpPr>
          <p:nvPr/>
        </p:nvCxnSpPr>
        <p:spPr bwMode="auto">
          <a:xfrm flipH="1">
            <a:off x="9284734" y="801846"/>
            <a:ext cx="129099" cy="1325411"/>
          </a:xfrm>
          <a:prstGeom prst="straightConnector1">
            <a:avLst/>
          </a:prstGeom>
          <a:noFill/>
          <a:ln w="50800" algn="ctr">
            <a:solidFill>
              <a:srgbClr val="0033CC"/>
            </a:solidFill>
            <a:round/>
            <a:headEnd/>
            <a:tailEnd type="oval"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381362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0A54AC5-907F-4D34-B026-F8D5084317C9}"/>
              </a:ext>
            </a:extLst>
          </p:cNvPr>
          <p:cNvSpPr/>
          <p:nvPr/>
        </p:nvSpPr>
        <p:spPr>
          <a:xfrm>
            <a:off x="1272020" y="-170698"/>
            <a:ext cx="9647962" cy="72725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626"/>
          </a:p>
        </p:txBody>
      </p:sp>
      <p:sp>
        <p:nvSpPr>
          <p:cNvPr id="3" name="TextBox 2">
            <a:extLst>
              <a:ext uri="{FF2B5EF4-FFF2-40B4-BE49-F238E27FC236}">
                <a16:creationId xmlns:a16="http://schemas.microsoft.com/office/drawing/2014/main" xmlns="" id="{142755E1-E568-4D2C-90E5-130CA1DADBFF}"/>
              </a:ext>
            </a:extLst>
          </p:cNvPr>
          <p:cNvSpPr txBox="1"/>
          <p:nvPr/>
        </p:nvSpPr>
        <p:spPr>
          <a:xfrm>
            <a:off x="1867308" y="1173362"/>
            <a:ext cx="4729308" cy="1754326"/>
          </a:xfrm>
          <a:prstGeom prst="rect">
            <a:avLst/>
          </a:prstGeom>
          <a:noFill/>
        </p:spPr>
        <p:txBody>
          <a:bodyPr>
            <a:spAutoFit/>
          </a:bodyPr>
          <a:lstStyle/>
          <a:p>
            <a:pPr>
              <a:defRPr/>
            </a:pPr>
            <a:r>
              <a:rPr lang="en-ZA" sz="3600" b="1" dirty="0">
                <a:solidFill>
                  <a:schemeClr val="bg1"/>
                </a:solidFill>
                <a:latin typeface="Segoe Print" pitchFamily="2" charset="0"/>
              </a:rPr>
              <a:t>This street pattern </a:t>
            </a:r>
          </a:p>
          <a:p>
            <a:pPr>
              <a:defRPr/>
            </a:pPr>
            <a:r>
              <a:rPr lang="en-ZA" sz="3600" b="1" dirty="0">
                <a:solidFill>
                  <a:schemeClr val="bg1"/>
                </a:solidFill>
                <a:latin typeface="Segoe Print" pitchFamily="2" charset="0"/>
              </a:rPr>
              <a:t>is a major cause of </a:t>
            </a:r>
          </a:p>
          <a:p>
            <a:pPr>
              <a:defRPr/>
            </a:pPr>
            <a:r>
              <a:rPr lang="en-ZA" sz="3600" b="1" dirty="0">
                <a:solidFill>
                  <a:schemeClr val="bg1"/>
                </a:solidFill>
                <a:latin typeface="Segoe Print" pitchFamily="2" charset="0"/>
              </a:rPr>
              <a:t>traffic congestion.</a:t>
            </a:r>
          </a:p>
        </p:txBody>
      </p:sp>
      <p:sp>
        <p:nvSpPr>
          <p:cNvPr id="5" name="Bevel 4">
            <a:extLst>
              <a:ext uri="{FF2B5EF4-FFF2-40B4-BE49-F238E27FC236}">
                <a16:creationId xmlns:a16="http://schemas.microsoft.com/office/drawing/2014/main" xmlns="" id="{E63B028E-DD71-4309-A1DF-962957E0E5B5}"/>
              </a:ext>
            </a:extLst>
          </p:cNvPr>
          <p:cNvSpPr/>
          <p:nvPr/>
        </p:nvSpPr>
        <p:spPr>
          <a:xfrm>
            <a:off x="2423866" y="3996316"/>
            <a:ext cx="3240372" cy="1115985"/>
          </a:xfrm>
          <a:prstGeom prst="bevel">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4800" b="1" dirty="0">
                <a:latin typeface="Segoe Print" pitchFamily="2" charset="0"/>
              </a:rPr>
              <a:t>TRUE</a:t>
            </a:r>
          </a:p>
        </p:txBody>
      </p:sp>
      <p:sp>
        <p:nvSpPr>
          <p:cNvPr id="6" name="Bevel 5">
            <a:extLst>
              <a:ext uri="{FF2B5EF4-FFF2-40B4-BE49-F238E27FC236}">
                <a16:creationId xmlns:a16="http://schemas.microsoft.com/office/drawing/2014/main" xmlns="" id="{9D57B347-5753-44D2-BD46-4C222A26BEA7}"/>
              </a:ext>
            </a:extLst>
          </p:cNvPr>
          <p:cNvSpPr/>
          <p:nvPr/>
        </p:nvSpPr>
        <p:spPr>
          <a:xfrm>
            <a:off x="6239444" y="4023571"/>
            <a:ext cx="3240372" cy="1115985"/>
          </a:xfrm>
          <a:prstGeom prst="bevel">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ZA" sz="4800" b="1" dirty="0">
                <a:latin typeface="Segoe Print" pitchFamily="2" charset="0"/>
              </a:rPr>
              <a:t>FALSE</a:t>
            </a:r>
          </a:p>
        </p:txBody>
      </p:sp>
      <p:sp>
        <p:nvSpPr>
          <p:cNvPr id="7" name="Oval 6">
            <a:extLst>
              <a:ext uri="{FF2B5EF4-FFF2-40B4-BE49-F238E27FC236}">
                <a16:creationId xmlns:a16="http://schemas.microsoft.com/office/drawing/2014/main" xmlns="" id="{28A8C4A2-3FDF-4718-A223-BE91AF339A80}"/>
              </a:ext>
            </a:extLst>
          </p:cNvPr>
          <p:cNvSpPr/>
          <p:nvPr/>
        </p:nvSpPr>
        <p:spPr>
          <a:xfrm>
            <a:off x="2208701" y="3653488"/>
            <a:ext cx="3672136" cy="1800207"/>
          </a:xfrm>
          <a:prstGeom prst="ellipse">
            <a:avLst/>
          </a:prstGeom>
          <a:noFill/>
          <a:ln w="4762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626"/>
          </a:p>
        </p:txBody>
      </p:sp>
      <p:pic>
        <p:nvPicPr>
          <p:cNvPr id="53255" name="Picture 3">
            <a:extLst>
              <a:ext uri="{FF2B5EF4-FFF2-40B4-BE49-F238E27FC236}">
                <a16:creationId xmlns:a16="http://schemas.microsoft.com/office/drawing/2014/main" xmlns="" id="{CD2A3C4E-21CB-4B78-B128-510614796B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559" y="566600"/>
            <a:ext cx="3543037" cy="299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28615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a:extLst>
              <a:ext uri="{FF2B5EF4-FFF2-40B4-BE49-F238E27FC236}">
                <a16:creationId xmlns:a16="http://schemas.microsoft.com/office/drawing/2014/main" xmlns="" id="{28DBB3CA-DF74-4DC1-A30A-7A29A52CD55D}"/>
              </a:ext>
            </a:extLst>
          </p:cNvPr>
          <p:cNvSpPr>
            <a:spLocks noChangeArrowheads="1"/>
          </p:cNvSpPr>
          <p:nvPr/>
        </p:nvSpPr>
        <p:spPr bwMode="auto">
          <a:xfrm>
            <a:off x="1303576" y="-215164"/>
            <a:ext cx="9564766" cy="7516402"/>
          </a:xfrm>
          <a:prstGeom prst="rect">
            <a:avLst/>
          </a:prstGeom>
          <a:solidFill>
            <a:schemeClr val="tx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26"/>
          </a:p>
        </p:txBody>
      </p:sp>
      <p:pic>
        <p:nvPicPr>
          <p:cNvPr id="41987" name="Picture 4">
            <a:extLst>
              <a:ext uri="{FF2B5EF4-FFF2-40B4-BE49-F238E27FC236}">
                <a16:creationId xmlns:a16="http://schemas.microsoft.com/office/drawing/2014/main" xmlns="" id="{98331FD9-F674-4216-9DC7-050397AE0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382" y="955329"/>
            <a:ext cx="7024394" cy="56200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54276" name="Rounded Rectangle 5">
            <a:extLst>
              <a:ext uri="{FF2B5EF4-FFF2-40B4-BE49-F238E27FC236}">
                <a16:creationId xmlns:a16="http://schemas.microsoft.com/office/drawing/2014/main" xmlns="" id="{88320C6D-9820-4238-B3A3-9024794651AF}"/>
              </a:ext>
            </a:extLst>
          </p:cNvPr>
          <p:cNvSpPr>
            <a:spLocks noChangeArrowheads="1"/>
          </p:cNvSpPr>
          <p:nvPr/>
        </p:nvSpPr>
        <p:spPr bwMode="auto">
          <a:xfrm>
            <a:off x="8583299" y="2231970"/>
            <a:ext cx="1012706" cy="623977"/>
          </a:xfrm>
          <a:prstGeom prst="roundRect">
            <a:avLst>
              <a:gd name="adj" fmla="val 16667"/>
            </a:avLst>
          </a:prstGeom>
          <a:solidFill>
            <a:srgbClr val="0033CC"/>
          </a:solidFill>
          <a:ln w="9525" algn="ctr">
            <a:solidFill>
              <a:srgbClr val="0033CC"/>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ZA" altLang="en-US" sz="3253" b="1">
                <a:solidFill>
                  <a:schemeClr val="bg1"/>
                </a:solidFill>
              </a:rPr>
              <a:t>A</a:t>
            </a:r>
          </a:p>
        </p:txBody>
      </p:sp>
      <p:cxnSp>
        <p:nvCxnSpPr>
          <p:cNvPr id="54277" name="Straight Arrow Connector 7">
            <a:extLst>
              <a:ext uri="{FF2B5EF4-FFF2-40B4-BE49-F238E27FC236}">
                <a16:creationId xmlns:a16="http://schemas.microsoft.com/office/drawing/2014/main" xmlns="" id="{3A6F9F36-292E-4847-9209-1717D8EF6C5A}"/>
              </a:ext>
            </a:extLst>
          </p:cNvPr>
          <p:cNvCxnSpPr>
            <a:cxnSpLocks noChangeShapeType="1"/>
          </p:cNvCxnSpPr>
          <p:nvPr/>
        </p:nvCxnSpPr>
        <p:spPr bwMode="auto">
          <a:xfrm flipH="1">
            <a:off x="7853175" y="2543242"/>
            <a:ext cx="732993" cy="494877"/>
          </a:xfrm>
          <a:prstGeom prst="straightConnector1">
            <a:avLst/>
          </a:prstGeom>
          <a:noFill/>
          <a:ln w="50800" algn="ctr">
            <a:solidFill>
              <a:srgbClr val="0033CC"/>
            </a:solidFill>
            <a:round/>
            <a:headEnd/>
            <a:tailEnd type="oval" w="lg" len="lg"/>
          </a:ln>
          <a:extLst>
            <a:ext uri="{909E8E84-426E-40DD-AFC4-6F175D3DCCD1}">
              <a14:hiddenFill xmlns:a14="http://schemas.microsoft.com/office/drawing/2010/main">
                <a:noFill/>
              </a14:hiddenFill>
            </a:ext>
          </a:extLst>
        </p:spPr>
      </p:cxnSp>
      <p:cxnSp>
        <p:nvCxnSpPr>
          <p:cNvPr id="54278" name="Straight Arrow Connector 14">
            <a:extLst>
              <a:ext uri="{FF2B5EF4-FFF2-40B4-BE49-F238E27FC236}">
                <a16:creationId xmlns:a16="http://schemas.microsoft.com/office/drawing/2014/main" xmlns="" id="{ECBF8B95-ABB9-48B4-85DC-1D593C092C73}"/>
              </a:ext>
            </a:extLst>
          </p:cNvPr>
          <p:cNvCxnSpPr>
            <a:cxnSpLocks noChangeShapeType="1"/>
          </p:cNvCxnSpPr>
          <p:nvPr/>
        </p:nvCxnSpPr>
        <p:spPr bwMode="auto">
          <a:xfrm>
            <a:off x="4404811" y="5919884"/>
            <a:ext cx="1821723" cy="0"/>
          </a:xfrm>
          <a:prstGeom prst="straightConnector1">
            <a:avLst/>
          </a:prstGeom>
          <a:noFill/>
          <a:ln w="50800" algn="ctr">
            <a:solidFill>
              <a:srgbClr val="0033CC"/>
            </a:solidFill>
            <a:round/>
            <a:headEnd/>
            <a:tailEnd type="oval" w="lg" len="lg"/>
          </a:ln>
          <a:extLst>
            <a:ext uri="{909E8E84-426E-40DD-AFC4-6F175D3DCCD1}">
              <a14:hiddenFill xmlns:a14="http://schemas.microsoft.com/office/drawing/2010/main">
                <a:noFill/>
              </a14:hiddenFill>
            </a:ext>
          </a:extLst>
        </p:spPr>
      </p:cxnSp>
      <p:cxnSp>
        <p:nvCxnSpPr>
          <p:cNvPr id="54279" name="Straight Arrow Connector 16">
            <a:extLst>
              <a:ext uri="{FF2B5EF4-FFF2-40B4-BE49-F238E27FC236}">
                <a16:creationId xmlns:a16="http://schemas.microsoft.com/office/drawing/2014/main" xmlns="" id="{94C664FE-1D79-42D8-94E0-33ADB5F87BAC}"/>
              </a:ext>
            </a:extLst>
          </p:cNvPr>
          <p:cNvCxnSpPr>
            <a:cxnSpLocks noChangeShapeType="1"/>
          </p:cNvCxnSpPr>
          <p:nvPr/>
        </p:nvCxnSpPr>
        <p:spPr bwMode="auto">
          <a:xfrm flipH="1" flipV="1">
            <a:off x="7982273" y="5638736"/>
            <a:ext cx="1107378" cy="784632"/>
          </a:xfrm>
          <a:prstGeom prst="straightConnector1">
            <a:avLst/>
          </a:prstGeom>
          <a:noFill/>
          <a:ln w="50800" algn="ctr">
            <a:solidFill>
              <a:srgbClr val="0033CC"/>
            </a:solidFill>
            <a:round/>
            <a:headEnd/>
            <a:tailEnd type="oval" w="lg" len="lg"/>
          </a:ln>
          <a:extLst>
            <a:ext uri="{909E8E84-426E-40DD-AFC4-6F175D3DCCD1}">
              <a14:hiddenFill xmlns:a14="http://schemas.microsoft.com/office/drawing/2010/main">
                <a:noFill/>
              </a14:hiddenFill>
            </a:ext>
          </a:extLst>
        </p:spPr>
      </p:cxnSp>
      <p:cxnSp>
        <p:nvCxnSpPr>
          <p:cNvPr id="54280" name="Straight Arrow Connector 22">
            <a:extLst>
              <a:ext uri="{FF2B5EF4-FFF2-40B4-BE49-F238E27FC236}">
                <a16:creationId xmlns:a16="http://schemas.microsoft.com/office/drawing/2014/main" xmlns="" id="{3BB2834D-9450-4483-A86C-7D160AF73C86}"/>
              </a:ext>
            </a:extLst>
          </p:cNvPr>
          <p:cNvCxnSpPr>
            <a:cxnSpLocks noChangeShapeType="1"/>
          </p:cNvCxnSpPr>
          <p:nvPr/>
        </p:nvCxnSpPr>
        <p:spPr bwMode="auto">
          <a:xfrm>
            <a:off x="3493949" y="2633610"/>
            <a:ext cx="1821723" cy="222337"/>
          </a:xfrm>
          <a:prstGeom prst="straightConnector1">
            <a:avLst/>
          </a:prstGeom>
          <a:noFill/>
          <a:ln w="50800" algn="ctr">
            <a:solidFill>
              <a:srgbClr val="0033CC"/>
            </a:solidFill>
            <a:round/>
            <a:headEnd/>
            <a:tailEnd type="oval" w="lg" len="lg"/>
          </a:ln>
          <a:extLst>
            <a:ext uri="{909E8E84-426E-40DD-AFC4-6F175D3DCCD1}">
              <a14:hiddenFill xmlns:a14="http://schemas.microsoft.com/office/drawing/2010/main">
                <a:noFill/>
              </a14:hiddenFill>
            </a:ext>
          </a:extLst>
        </p:spPr>
      </p:cxnSp>
      <p:sp>
        <p:nvSpPr>
          <p:cNvPr id="20" name="TextBox 19">
            <a:extLst>
              <a:ext uri="{FF2B5EF4-FFF2-40B4-BE49-F238E27FC236}">
                <a16:creationId xmlns:a16="http://schemas.microsoft.com/office/drawing/2014/main" xmlns="" id="{916FAD0C-D4DF-4FC6-B849-951511D4E46D}"/>
              </a:ext>
            </a:extLst>
          </p:cNvPr>
          <p:cNvSpPr txBox="1"/>
          <p:nvPr/>
        </p:nvSpPr>
        <p:spPr>
          <a:xfrm>
            <a:off x="2712185" y="286886"/>
            <a:ext cx="7849190" cy="646331"/>
          </a:xfrm>
          <a:prstGeom prst="rect">
            <a:avLst/>
          </a:prstGeom>
          <a:noFill/>
        </p:spPr>
        <p:txBody>
          <a:bodyPr>
            <a:spAutoFit/>
          </a:bodyPr>
          <a:lstStyle/>
          <a:p>
            <a:pPr>
              <a:defRPr/>
            </a:pPr>
            <a:r>
              <a:rPr lang="en-ZA" sz="3600" b="1" dirty="0">
                <a:solidFill>
                  <a:schemeClr val="bg1"/>
                </a:solidFill>
                <a:latin typeface="Segoe Print" pitchFamily="2" charset="0"/>
              </a:rPr>
              <a:t>The CBD will be found at ….</a:t>
            </a:r>
          </a:p>
        </p:txBody>
      </p:sp>
      <p:sp>
        <p:nvSpPr>
          <p:cNvPr id="54282" name="Rounded Rectangle 5">
            <a:extLst>
              <a:ext uri="{FF2B5EF4-FFF2-40B4-BE49-F238E27FC236}">
                <a16:creationId xmlns:a16="http://schemas.microsoft.com/office/drawing/2014/main" xmlns="" id="{A73C8B3B-D6F5-4F98-B60A-D0AC86FD7505}"/>
              </a:ext>
            </a:extLst>
          </p:cNvPr>
          <p:cNvSpPr>
            <a:spLocks noChangeArrowheads="1"/>
          </p:cNvSpPr>
          <p:nvPr/>
        </p:nvSpPr>
        <p:spPr bwMode="auto">
          <a:xfrm>
            <a:off x="8535963" y="5919885"/>
            <a:ext cx="1012706" cy="563730"/>
          </a:xfrm>
          <a:prstGeom prst="roundRect">
            <a:avLst>
              <a:gd name="adj" fmla="val 16667"/>
            </a:avLst>
          </a:prstGeom>
          <a:solidFill>
            <a:srgbClr val="0033CC"/>
          </a:solidFill>
          <a:ln w="9525" algn="ctr">
            <a:solidFill>
              <a:srgbClr val="0033CC"/>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ZA" altLang="en-US" sz="3253" b="1">
                <a:solidFill>
                  <a:schemeClr val="bg1"/>
                </a:solidFill>
              </a:rPr>
              <a:t>B</a:t>
            </a:r>
          </a:p>
        </p:txBody>
      </p:sp>
      <p:sp>
        <p:nvSpPr>
          <p:cNvPr id="54283" name="Rounded Rectangle 5">
            <a:extLst>
              <a:ext uri="{FF2B5EF4-FFF2-40B4-BE49-F238E27FC236}">
                <a16:creationId xmlns:a16="http://schemas.microsoft.com/office/drawing/2014/main" xmlns="" id="{73137EEC-63FF-4A46-A2D6-8DE857955C2D}"/>
              </a:ext>
            </a:extLst>
          </p:cNvPr>
          <p:cNvSpPr>
            <a:spLocks noChangeArrowheads="1"/>
          </p:cNvSpPr>
          <p:nvPr/>
        </p:nvSpPr>
        <p:spPr bwMode="auto">
          <a:xfrm>
            <a:off x="3419359" y="5638737"/>
            <a:ext cx="1012706" cy="563730"/>
          </a:xfrm>
          <a:prstGeom prst="roundRect">
            <a:avLst>
              <a:gd name="adj" fmla="val 16667"/>
            </a:avLst>
          </a:prstGeom>
          <a:solidFill>
            <a:srgbClr val="0033CC"/>
          </a:solidFill>
          <a:ln w="9525" algn="ctr">
            <a:solidFill>
              <a:srgbClr val="0033CC"/>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ZA" altLang="en-US" sz="3253" b="1">
                <a:solidFill>
                  <a:schemeClr val="bg1"/>
                </a:solidFill>
              </a:rPr>
              <a:t>C</a:t>
            </a:r>
          </a:p>
        </p:txBody>
      </p:sp>
      <p:sp>
        <p:nvSpPr>
          <p:cNvPr id="54284" name="Rounded Rectangle 5">
            <a:extLst>
              <a:ext uri="{FF2B5EF4-FFF2-40B4-BE49-F238E27FC236}">
                <a16:creationId xmlns:a16="http://schemas.microsoft.com/office/drawing/2014/main" xmlns="" id="{AAACAAFF-F41B-4764-BFF6-11BB97771990}"/>
              </a:ext>
            </a:extLst>
          </p:cNvPr>
          <p:cNvSpPr>
            <a:spLocks noChangeArrowheads="1"/>
          </p:cNvSpPr>
          <p:nvPr/>
        </p:nvSpPr>
        <p:spPr bwMode="auto">
          <a:xfrm>
            <a:off x="2835546" y="2373978"/>
            <a:ext cx="1014141" cy="562296"/>
          </a:xfrm>
          <a:prstGeom prst="roundRect">
            <a:avLst>
              <a:gd name="adj" fmla="val 16667"/>
            </a:avLst>
          </a:prstGeom>
          <a:solidFill>
            <a:srgbClr val="0033CC"/>
          </a:solidFill>
          <a:ln w="9525" algn="ctr">
            <a:solidFill>
              <a:srgbClr val="0033CC"/>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ZA" altLang="en-US" sz="3253" b="1">
                <a:solidFill>
                  <a:schemeClr val="bg1"/>
                </a:solidFill>
              </a:rPr>
              <a:t>D</a:t>
            </a:r>
          </a:p>
        </p:txBody>
      </p:sp>
      <p:sp>
        <p:nvSpPr>
          <p:cNvPr id="8" name="Oval 7">
            <a:extLst>
              <a:ext uri="{FF2B5EF4-FFF2-40B4-BE49-F238E27FC236}">
                <a16:creationId xmlns:a16="http://schemas.microsoft.com/office/drawing/2014/main" xmlns="" id="{51112682-9AD3-4753-9F28-E0759AB83DD0}"/>
              </a:ext>
            </a:extLst>
          </p:cNvPr>
          <p:cNvSpPr>
            <a:spLocks noChangeArrowheads="1"/>
          </p:cNvSpPr>
          <p:nvPr/>
        </p:nvSpPr>
        <p:spPr bwMode="auto">
          <a:xfrm>
            <a:off x="4889647" y="4514145"/>
            <a:ext cx="2181765" cy="1909223"/>
          </a:xfrm>
          <a:prstGeom prst="ellipse">
            <a:avLst/>
          </a:prstGeom>
          <a:noFill/>
          <a:ln w="63500" algn="ctr">
            <a:solidFill>
              <a:srgbClr val="FF0000"/>
            </a:solidFill>
            <a:prstDash val="sys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spTree>
    <p:extLst>
      <p:ext uri="{BB962C8B-B14F-4D97-AF65-F5344CB8AC3E}">
        <p14:creationId xmlns:p14="http://schemas.microsoft.com/office/powerpoint/2010/main" val="2646359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C2C5E2-C16F-4389-A52C-33454812D973}"/>
              </a:ext>
            </a:extLst>
          </p:cNvPr>
          <p:cNvSpPr>
            <a:spLocks noGrp="1"/>
          </p:cNvSpPr>
          <p:nvPr>
            <p:ph type="title"/>
          </p:nvPr>
        </p:nvSpPr>
        <p:spPr>
          <a:xfrm>
            <a:off x="609600" y="274638"/>
            <a:ext cx="10972800" cy="648151"/>
          </a:xfrm>
        </p:spPr>
        <p:txBody>
          <a:bodyPr>
            <a:normAutofit fontScale="90000"/>
          </a:bodyPr>
          <a:lstStyle/>
          <a:p>
            <a:r>
              <a:rPr lang="en-US" dirty="0"/>
              <a:t>Urban Settlements </a:t>
            </a:r>
            <a:endParaRPr lang="en-ZA" dirty="0"/>
          </a:p>
        </p:txBody>
      </p:sp>
      <p:sp>
        <p:nvSpPr>
          <p:cNvPr id="3" name="Content Placeholder 2">
            <a:extLst>
              <a:ext uri="{FF2B5EF4-FFF2-40B4-BE49-F238E27FC236}">
                <a16:creationId xmlns:a16="http://schemas.microsoft.com/office/drawing/2014/main" xmlns="" id="{629A2D35-392E-47EA-BA35-1E218079C9C6}"/>
              </a:ext>
            </a:extLst>
          </p:cNvPr>
          <p:cNvSpPr>
            <a:spLocks noGrp="1"/>
          </p:cNvSpPr>
          <p:nvPr>
            <p:ph idx="1"/>
          </p:nvPr>
        </p:nvSpPr>
        <p:spPr/>
        <p:txBody>
          <a:bodyPr>
            <a:normAutofit/>
          </a:bodyPr>
          <a:lstStyle/>
          <a:p>
            <a:r>
              <a:rPr lang="en-US" b="1" dirty="0"/>
              <a:t>Urban Hierarchies</a:t>
            </a:r>
            <a:endParaRPr lang="en-ZA" dirty="0"/>
          </a:p>
          <a:p>
            <a:pPr lvl="0"/>
            <a:r>
              <a:rPr lang="en-ZA" dirty="0"/>
              <a:t>The concepts of urban hierarchy, central place, threshold population, sphere of influence and range of goods;</a:t>
            </a:r>
          </a:p>
          <a:p>
            <a:pPr lvl="0"/>
            <a:r>
              <a:rPr lang="en-ZA" dirty="0"/>
              <a:t>Lower and higher order functions and services; and</a:t>
            </a:r>
          </a:p>
          <a:p>
            <a:r>
              <a:rPr lang="en-ZA" dirty="0"/>
              <a:t>Lower and higher order centres.</a:t>
            </a: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31298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80CFDE8-32E0-43A0-9A17-CE5578CDFF33}"/>
              </a:ext>
            </a:extLst>
          </p:cNvPr>
          <p:cNvSpPr/>
          <p:nvPr/>
        </p:nvSpPr>
        <p:spPr>
          <a:xfrm>
            <a:off x="1343741" y="-170698"/>
            <a:ext cx="9576241" cy="72725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626"/>
          </a:p>
        </p:txBody>
      </p:sp>
      <p:sp>
        <p:nvSpPr>
          <p:cNvPr id="9" name="TextBox 8">
            <a:extLst>
              <a:ext uri="{FF2B5EF4-FFF2-40B4-BE49-F238E27FC236}">
                <a16:creationId xmlns:a16="http://schemas.microsoft.com/office/drawing/2014/main" xmlns="" id="{C8D01368-FCC9-4BE1-ACE5-B59BD6AC78EB}"/>
              </a:ext>
            </a:extLst>
          </p:cNvPr>
          <p:cNvSpPr txBox="1"/>
          <p:nvPr/>
        </p:nvSpPr>
        <p:spPr>
          <a:xfrm>
            <a:off x="2258906" y="2455741"/>
            <a:ext cx="827665" cy="646331"/>
          </a:xfrm>
          <a:prstGeom prst="rect">
            <a:avLst/>
          </a:prstGeom>
          <a:noFill/>
        </p:spPr>
        <p:txBody>
          <a:bodyPr>
            <a:spAutoFit/>
          </a:bodyPr>
          <a:lstStyle/>
          <a:p>
            <a:pPr>
              <a:defRPr/>
            </a:pPr>
            <a:r>
              <a:rPr lang="en-ZA" sz="3600" b="1" dirty="0">
                <a:solidFill>
                  <a:schemeClr val="bg1"/>
                </a:solidFill>
                <a:latin typeface="Segoe Print" pitchFamily="2" charset="0"/>
              </a:rPr>
              <a:t>A</a:t>
            </a:r>
          </a:p>
        </p:txBody>
      </p:sp>
      <p:sp>
        <p:nvSpPr>
          <p:cNvPr id="10" name="TextBox 9">
            <a:extLst>
              <a:ext uri="{FF2B5EF4-FFF2-40B4-BE49-F238E27FC236}">
                <a16:creationId xmlns:a16="http://schemas.microsoft.com/office/drawing/2014/main" xmlns="" id="{271CF5E7-73C7-493C-B7C3-68516CAF5121}"/>
              </a:ext>
            </a:extLst>
          </p:cNvPr>
          <p:cNvSpPr txBox="1"/>
          <p:nvPr/>
        </p:nvSpPr>
        <p:spPr>
          <a:xfrm>
            <a:off x="6434527" y="2435659"/>
            <a:ext cx="827664" cy="646331"/>
          </a:xfrm>
          <a:prstGeom prst="rect">
            <a:avLst/>
          </a:prstGeom>
          <a:noFill/>
        </p:spPr>
        <p:txBody>
          <a:bodyPr>
            <a:spAutoFit/>
          </a:bodyPr>
          <a:lstStyle/>
          <a:p>
            <a:pPr>
              <a:defRPr/>
            </a:pPr>
            <a:r>
              <a:rPr lang="en-ZA" sz="3600" b="1" dirty="0">
                <a:solidFill>
                  <a:schemeClr val="bg1"/>
                </a:solidFill>
                <a:latin typeface="Segoe Print" pitchFamily="2" charset="0"/>
              </a:rPr>
              <a:t>B</a:t>
            </a:r>
          </a:p>
        </p:txBody>
      </p:sp>
      <p:sp>
        <p:nvSpPr>
          <p:cNvPr id="11" name="TextBox 10">
            <a:extLst>
              <a:ext uri="{FF2B5EF4-FFF2-40B4-BE49-F238E27FC236}">
                <a16:creationId xmlns:a16="http://schemas.microsoft.com/office/drawing/2014/main" xmlns="" id="{764DCAF2-8886-4E87-B916-D859A0C468E0}"/>
              </a:ext>
            </a:extLst>
          </p:cNvPr>
          <p:cNvSpPr txBox="1"/>
          <p:nvPr/>
        </p:nvSpPr>
        <p:spPr>
          <a:xfrm>
            <a:off x="2260341" y="5006154"/>
            <a:ext cx="827664" cy="646331"/>
          </a:xfrm>
          <a:prstGeom prst="rect">
            <a:avLst/>
          </a:prstGeom>
          <a:noFill/>
        </p:spPr>
        <p:txBody>
          <a:bodyPr>
            <a:spAutoFit/>
          </a:bodyPr>
          <a:lstStyle/>
          <a:p>
            <a:pPr>
              <a:defRPr/>
            </a:pPr>
            <a:r>
              <a:rPr lang="en-ZA" sz="3600" b="1" dirty="0">
                <a:solidFill>
                  <a:schemeClr val="bg1"/>
                </a:solidFill>
                <a:latin typeface="Segoe Print" pitchFamily="2" charset="0"/>
              </a:rPr>
              <a:t>C</a:t>
            </a:r>
          </a:p>
        </p:txBody>
      </p:sp>
      <p:sp>
        <p:nvSpPr>
          <p:cNvPr id="12" name="TextBox 11">
            <a:extLst>
              <a:ext uri="{FF2B5EF4-FFF2-40B4-BE49-F238E27FC236}">
                <a16:creationId xmlns:a16="http://schemas.microsoft.com/office/drawing/2014/main" xmlns="" id="{C6A50F7E-AD51-4092-BB26-00579E64976E}"/>
              </a:ext>
            </a:extLst>
          </p:cNvPr>
          <p:cNvSpPr txBox="1"/>
          <p:nvPr/>
        </p:nvSpPr>
        <p:spPr>
          <a:xfrm>
            <a:off x="6471822" y="4849801"/>
            <a:ext cx="829099" cy="646331"/>
          </a:xfrm>
          <a:prstGeom prst="rect">
            <a:avLst/>
          </a:prstGeom>
          <a:noFill/>
        </p:spPr>
        <p:txBody>
          <a:bodyPr>
            <a:spAutoFit/>
          </a:bodyPr>
          <a:lstStyle/>
          <a:p>
            <a:pPr>
              <a:defRPr/>
            </a:pPr>
            <a:r>
              <a:rPr lang="en-ZA" sz="3600" b="1" dirty="0">
                <a:solidFill>
                  <a:schemeClr val="bg1"/>
                </a:solidFill>
                <a:latin typeface="Segoe Print" pitchFamily="2" charset="0"/>
              </a:rPr>
              <a:t>D</a:t>
            </a:r>
          </a:p>
        </p:txBody>
      </p:sp>
      <p:sp>
        <p:nvSpPr>
          <p:cNvPr id="14" name="TextBox 13">
            <a:extLst>
              <a:ext uri="{FF2B5EF4-FFF2-40B4-BE49-F238E27FC236}">
                <a16:creationId xmlns:a16="http://schemas.microsoft.com/office/drawing/2014/main" xmlns="" id="{FAD518CD-084E-480C-A3AE-E9A5E42DC110}"/>
              </a:ext>
            </a:extLst>
          </p:cNvPr>
          <p:cNvSpPr txBox="1"/>
          <p:nvPr/>
        </p:nvSpPr>
        <p:spPr>
          <a:xfrm>
            <a:off x="1901734" y="447542"/>
            <a:ext cx="8780133" cy="646331"/>
          </a:xfrm>
          <a:prstGeom prst="rect">
            <a:avLst/>
          </a:prstGeom>
          <a:noFill/>
        </p:spPr>
        <p:txBody>
          <a:bodyPr>
            <a:spAutoFit/>
          </a:bodyPr>
          <a:lstStyle/>
          <a:p>
            <a:pPr>
              <a:defRPr/>
            </a:pPr>
            <a:r>
              <a:rPr lang="en-ZA" sz="3600" b="1" dirty="0">
                <a:solidFill>
                  <a:schemeClr val="bg1"/>
                </a:solidFill>
                <a:latin typeface="Segoe Print" pitchFamily="2" charset="0"/>
              </a:rPr>
              <a:t>Not found in the rural urban fringe</a:t>
            </a:r>
          </a:p>
        </p:txBody>
      </p:sp>
      <p:pic>
        <p:nvPicPr>
          <p:cNvPr id="43016" name="Picture 2">
            <a:extLst>
              <a:ext uri="{FF2B5EF4-FFF2-40B4-BE49-F238E27FC236}">
                <a16:creationId xmlns:a16="http://schemas.microsoft.com/office/drawing/2014/main" xmlns="" id="{DF247782-B66C-464B-B99A-A9423ED8FA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32677" y="1712707"/>
            <a:ext cx="3028078" cy="1894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017" name="Picture 4">
            <a:extLst>
              <a:ext uri="{FF2B5EF4-FFF2-40B4-BE49-F238E27FC236}">
                <a16:creationId xmlns:a16="http://schemas.microsoft.com/office/drawing/2014/main" xmlns="" id="{596133B7-5E04-4471-A1D9-CAF3B0E73A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7888" y="1712707"/>
            <a:ext cx="3215987" cy="1815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018" name="Picture 5">
            <a:extLst>
              <a:ext uri="{FF2B5EF4-FFF2-40B4-BE49-F238E27FC236}">
                <a16:creationId xmlns:a16="http://schemas.microsoft.com/office/drawing/2014/main" xmlns="" id="{4A0B5F49-397B-417F-BD9E-4B72BD76C9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1043" y="4188529"/>
            <a:ext cx="3142832" cy="1998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019" name="Picture 7">
            <a:extLst>
              <a:ext uri="{FF2B5EF4-FFF2-40B4-BE49-F238E27FC236}">
                <a16:creationId xmlns:a16="http://schemas.microsoft.com/office/drawing/2014/main" xmlns="" id="{9D347768-D619-4A3B-9BA9-1AF46684B5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05423" y="4188529"/>
            <a:ext cx="3160044" cy="1990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val 12">
            <a:extLst>
              <a:ext uri="{FF2B5EF4-FFF2-40B4-BE49-F238E27FC236}">
                <a16:creationId xmlns:a16="http://schemas.microsoft.com/office/drawing/2014/main" xmlns="" id="{06CF7E80-0960-46C9-822C-CF89EE3DF085}"/>
              </a:ext>
            </a:extLst>
          </p:cNvPr>
          <p:cNvSpPr/>
          <p:nvPr/>
        </p:nvSpPr>
        <p:spPr>
          <a:xfrm>
            <a:off x="2005012" y="3857177"/>
            <a:ext cx="4205743" cy="2653692"/>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626"/>
          </a:p>
        </p:txBody>
      </p:sp>
    </p:spTree>
    <p:extLst>
      <p:ext uri="{BB962C8B-B14F-4D97-AF65-F5344CB8AC3E}">
        <p14:creationId xmlns:p14="http://schemas.microsoft.com/office/powerpoint/2010/main" val="33537816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9940FEC-3C7E-4EF8-910D-848AE08E04FF}"/>
              </a:ext>
            </a:extLst>
          </p:cNvPr>
          <p:cNvSpPr/>
          <p:nvPr/>
        </p:nvSpPr>
        <p:spPr>
          <a:xfrm>
            <a:off x="1373863" y="-193649"/>
            <a:ext cx="9577676" cy="74661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626"/>
          </a:p>
        </p:txBody>
      </p:sp>
      <p:sp>
        <p:nvSpPr>
          <p:cNvPr id="3" name="TextBox 2">
            <a:extLst>
              <a:ext uri="{FF2B5EF4-FFF2-40B4-BE49-F238E27FC236}">
                <a16:creationId xmlns:a16="http://schemas.microsoft.com/office/drawing/2014/main" xmlns="" id="{FD4FBC66-28D9-4B35-99C0-EC4B8C155F19}"/>
              </a:ext>
            </a:extLst>
          </p:cNvPr>
          <p:cNvSpPr txBox="1"/>
          <p:nvPr/>
        </p:nvSpPr>
        <p:spPr>
          <a:xfrm>
            <a:off x="1992102" y="405944"/>
            <a:ext cx="8675420" cy="954107"/>
          </a:xfrm>
          <a:prstGeom prst="rect">
            <a:avLst/>
          </a:prstGeom>
          <a:noFill/>
        </p:spPr>
        <p:txBody>
          <a:bodyPr>
            <a:spAutoFit/>
          </a:bodyPr>
          <a:lstStyle/>
          <a:p>
            <a:pPr>
              <a:defRPr/>
            </a:pPr>
            <a:r>
              <a:rPr lang="en-ZA" sz="2800" b="1" dirty="0">
                <a:solidFill>
                  <a:srgbClr val="FFC000"/>
                </a:solidFill>
                <a:latin typeface="Segoe Print" pitchFamily="2" charset="0"/>
              </a:rPr>
              <a:t>Statement:</a:t>
            </a:r>
            <a:r>
              <a:rPr lang="en-ZA" sz="2800" b="1" dirty="0">
                <a:solidFill>
                  <a:schemeClr val="bg1"/>
                </a:solidFill>
                <a:latin typeface="Segoe Print" pitchFamily="2" charset="0"/>
              </a:rPr>
              <a:t> The buildings are at its highest and most dense in the city centre.</a:t>
            </a:r>
          </a:p>
        </p:txBody>
      </p:sp>
      <p:sp>
        <p:nvSpPr>
          <p:cNvPr id="4" name="TextBox 3">
            <a:extLst>
              <a:ext uri="{FF2B5EF4-FFF2-40B4-BE49-F238E27FC236}">
                <a16:creationId xmlns:a16="http://schemas.microsoft.com/office/drawing/2014/main" xmlns="" id="{CCE14587-565A-495E-BDBE-5A73388BA2A8}"/>
              </a:ext>
            </a:extLst>
          </p:cNvPr>
          <p:cNvSpPr txBox="1"/>
          <p:nvPr/>
        </p:nvSpPr>
        <p:spPr>
          <a:xfrm>
            <a:off x="1963414" y="1619470"/>
            <a:ext cx="8675420" cy="1384995"/>
          </a:xfrm>
          <a:prstGeom prst="rect">
            <a:avLst/>
          </a:prstGeom>
          <a:noFill/>
        </p:spPr>
        <p:txBody>
          <a:bodyPr>
            <a:spAutoFit/>
          </a:bodyPr>
          <a:lstStyle/>
          <a:p>
            <a:pPr>
              <a:defRPr/>
            </a:pPr>
            <a:r>
              <a:rPr lang="en-ZA" sz="2800" b="1" dirty="0">
                <a:solidFill>
                  <a:srgbClr val="FFC000"/>
                </a:solidFill>
                <a:latin typeface="Segoe Print" pitchFamily="2" charset="0"/>
              </a:rPr>
              <a:t>Reason:</a:t>
            </a:r>
            <a:r>
              <a:rPr lang="en-ZA" sz="2800" b="1" dirty="0">
                <a:solidFill>
                  <a:schemeClr val="bg1"/>
                </a:solidFill>
                <a:latin typeface="Segoe Print" pitchFamily="2" charset="0"/>
              </a:rPr>
              <a:t> The value of the land </a:t>
            </a:r>
          </a:p>
          <a:p>
            <a:pPr>
              <a:defRPr/>
            </a:pPr>
            <a:r>
              <a:rPr lang="en-ZA" sz="2800" b="1" dirty="0">
                <a:solidFill>
                  <a:schemeClr val="bg1"/>
                </a:solidFill>
                <a:latin typeface="Segoe Print" pitchFamily="2" charset="0"/>
              </a:rPr>
              <a:t>increases as you move further </a:t>
            </a:r>
          </a:p>
          <a:p>
            <a:pPr>
              <a:defRPr/>
            </a:pPr>
            <a:r>
              <a:rPr lang="en-ZA" sz="2800" b="1" dirty="0">
                <a:solidFill>
                  <a:schemeClr val="bg1"/>
                </a:solidFill>
                <a:latin typeface="Segoe Print" pitchFamily="2" charset="0"/>
              </a:rPr>
              <a:t>away from the city centre.</a:t>
            </a:r>
          </a:p>
        </p:txBody>
      </p:sp>
      <p:sp>
        <p:nvSpPr>
          <p:cNvPr id="5" name="TextBox 4">
            <a:extLst>
              <a:ext uri="{FF2B5EF4-FFF2-40B4-BE49-F238E27FC236}">
                <a16:creationId xmlns:a16="http://schemas.microsoft.com/office/drawing/2014/main" xmlns="" id="{C06D7FA7-5532-4138-8E3A-68333952CDE0}"/>
              </a:ext>
            </a:extLst>
          </p:cNvPr>
          <p:cNvSpPr txBox="1"/>
          <p:nvPr/>
        </p:nvSpPr>
        <p:spPr>
          <a:xfrm>
            <a:off x="1692308" y="3148570"/>
            <a:ext cx="8676854" cy="523220"/>
          </a:xfrm>
          <a:prstGeom prst="rect">
            <a:avLst/>
          </a:prstGeom>
          <a:noFill/>
        </p:spPr>
        <p:txBody>
          <a:bodyPr>
            <a:spAutoFit/>
          </a:bodyPr>
          <a:lstStyle/>
          <a:p>
            <a:pPr>
              <a:defRPr/>
            </a:pPr>
            <a:r>
              <a:rPr lang="en-ZA" sz="2800" b="1" dirty="0">
                <a:solidFill>
                  <a:srgbClr val="FFC000"/>
                </a:solidFill>
                <a:latin typeface="Segoe Print" pitchFamily="2" charset="0"/>
              </a:rPr>
              <a:t>Choose from the following:</a:t>
            </a:r>
          </a:p>
        </p:txBody>
      </p:sp>
      <p:sp>
        <p:nvSpPr>
          <p:cNvPr id="6" name="TextBox 5">
            <a:extLst>
              <a:ext uri="{FF2B5EF4-FFF2-40B4-BE49-F238E27FC236}">
                <a16:creationId xmlns:a16="http://schemas.microsoft.com/office/drawing/2014/main" xmlns="" id="{E9112F21-9ABF-4379-8D9F-E8BCEECF48B6}"/>
              </a:ext>
            </a:extLst>
          </p:cNvPr>
          <p:cNvSpPr txBox="1"/>
          <p:nvPr/>
        </p:nvSpPr>
        <p:spPr>
          <a:xfrm>
            <a:off x="1686569" y="4958818"/>
            <a:ext cx="9264970" cy="461665"/>
          </a:xfrm>
          <a:prstGeom prst="rect">
            <a:avLst/>
          </a:prstGeom>
          <a:noFill/>
        </p:spPr>
        <p:txBody>
          <a:bodyPr>
            <a:spAutoFit/>
          </a:bodyPr>
          <a:lstStyle/>
          <a:p>
            <a:pPr>
              <a:defRPr/>
            </a:pPr>
            <a:r>
              <a:rPr lang="en-ZA" sz="2400" b="1" dirty="0">
                <a:solidFill>
                  <a:schemeClr val="bg1"/>
                </a:solidFill>
                <a:latin typeface="Segoe Print" pitchFamily="2" charset="0"/>
              </a:rPr>
              <a:t>C  The statement is correct, but the reason is incorrect.</a:t>
            </a:r>
          </a:p>
        </p:txBody>
      </p:sp>
      <p:sp>
        <p:nvSpPr>
          <p:cNvPr id="7" name="TextBox 6">
            <a:extLst>
              <a:ext uri="{FF2B5EF4-FFF2-40B4-BE49-F238E27FC236}">
                <a16:creationId xmlns:a16="http://schemas.microsoft.com/office/drawing/2014/main" xmlns="" id="{334C681C-84FC-4B4A-8B8C-2312BD267E12}"/>
              </a:ext>
            </a:extLst>
          </p:cNvPr>
          <p:cNvSpPr txBox="1"/>
          <p:nvPr/>
        </p:nvSpPr>
        <p:spPr>
          <a:xfrm>
            <a:off x="1692307" y="3662095"/>
            <a:ext cx="8675420" cy="461665"/>
          </a:xfrm>
          <a:prstGeom prst="rect">
            <a:avLst/>
          </a:prstGeom>
          <a:noFill/>
        </p:spPr>
        <p:txBody>
          <a:bodyPr>
            <a:spAutoFit/>
          </a:bodyPr>
          <a:lstStyle/>
          <a:p>
            <a:pPr>
              <a:defRPr/>
            </a:pPr>
            <a:r>
              <a:rPr lang="en-ZA" sz="2400" b="1" dirty="0">
                <a:solidFill>
                  <a:schemeClr val="bg1"/>
                </a:solidFill>
                <a:latin typeface="Segoe Print" pitchFamily="2" charset="0"/>
              </a:rPr>
              <a:t>A  The statement as well as the reason is correct.</a:t>
            </a:r>
          </a:p>
        </p:txBody>
      </p:sp>
      <p:sp>
        <p:nvSpPr>
          <p:cNvPr id="8" name="TextBox 7">
            <a:extLst>
              <a:ext uri="{FF2B5EF4-FFF2-40B4-BE49-F238E27FC236}">
                <a16:creationId xmlns:a16="http://schemas.microsoft.com/office/drawing/2014/main" xmlns="" id="{373D0115-36DD-4E17-88CF-05F633349DA6}"/>
              </a:ext>
            </a:extLst>
          </p:cNvPr>
          <p:cNvSpPr txBox="1"/>
          <p:nvPr/>
        </p:nvSpPr>
        <p:spPr>
          <a:xfrm>
            <a:off x="1686570" y="4267424"/>
            <a:ext cx="8675420" cy="461665"/>
          </a:xfrm>
          <a:prstGeom prst="rect">
            <a:avLst/>
          </a:prstGeom>
          <a:noFill/>
        </p:spPr>
        <p:txBody>
          <a:bodyPr>
            <a:spAutoFit/>
          </a:bodyPr>
          <a:lstStyle/>
          <a:p>
            <a:pPr>
              <a:defRPr/>
            </a:pPr>
            <a:r>
              <a:rPr lang="en-ZA" sz="2400" b="1" dirty="0">
                <a:solidFill>
                  <a:schemeClr val="bg1"/>
                </a:solidFill>
                <a:latin typeface="Segoe Print" pitchFamily="2" charset="0"/>
              </a:rPr>
              <a:t>B  The statement as well as the reason is incorrect.</a:t>
            </a:r>
          </a:p>
        </p:txBody>
      </p:sp>
      <p:sp>
        <p:nvSpPr>
          <p:cNvPr id="9" name="TextBox 8">
            <a:extLst>
              <a:ext uri="{FF2B5EF4-FFF2-40B4-BE49-F238E27FC236}">
                <a16:creationId xmlns:a16="http://schemas.microsoft.com/office/drawing/2014/main" xmlns="" id="{4A9E0AFE-354A-4B3D-B122-2C1F5844C269}"/>
              </a:ext>
            </a:extLst>
          </p:cNvPr>
          <p:cNvSpPr txBox="1"/>
          <p:nvPr/>
        </p:nvSpPr>
        <p:spPr>
          <a:xfrm>
            <a:off x="1696610" y="5572753"/>
            <a:ext cx="9266405" cy="461665"/>
          </a:xfrm>
          <a:prstGeom prst="rect">
            <a:avLst/>
          </a:prstGeom>
          <a:noFill/>
        </p:spPr>
        <p:txBody>
          <a:bodyPr>
            <a:spAutoFit/>
          </a:bodyPr>
          <a:lstStyle/>
          <a:p>
            <a:pPr>
              <a:defRPr/>
            </a:pPr>
            <a:r>
              <a:rPr lang="en-ZA" sz="2400" b="1" dirty="0">
                <a:solidFill>
                  <a:schemeClr val="bg1"/>
                </a:solidFill>
                <a:latin typeface="Segoe Print" pitchFamily="2" charset="0"/>
              </a:rPr>
              <a:t>D  The statement is incorrect, but the reason is correct.</a:t>
            </a:r>
          </a:p>
        </p:txBody>
      </p:sp>
      <p:sp>
        <p:nvSpPr>
          <p:cNvPr id="10" name="Oval 9">
            <a:extLst>
              <a:ext uri="{FF2B5EF4-FFF2-40B4-BE49-F238E27FC236}">
                <a16:creationId xmlns:a16="http://schemas.microsoft.com/office/drawing/2014/main" xmlns="" id="{2F1BE262-54E5-489B-9A4F-0A6C1DD72721}"/>
              </a:ext>
            </a:extLst>
          </p:cNvPr>
          <p:cNvSpPr/>
          <p:nvPr/>
        </p:nvSpPr>
        <p:spPr>
          <a:xfrm>
            <a:off x="1524479" y="4653284"/>
            <a:ext cx="9252060" cy="919469"/>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sz="1626"/>
          </a:p>
        </p:txBody>
      </p:sp>
      <p:pic>
        <p:nvPicPr>
          <p:cNvPr id="44044" name="Picture 12" descr="Cape Town city centre buildings and dock area South Africa Stock Photo - 36729794">
            <a:extLst>
              <a:ext uri="{FF2B5EF4-FFF2-40B4-BE49-F238E27FC236}">
                <a16:creationId xmlns:a16="http://schemas.microsoft.com/office/drawing/2014/main" xmlns="" id="{7526E8D3-28D5-4124-AA9D-D0644D473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107" y="1376650"/>
            <a:ext cx="2829408" cy="188627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52690637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a:extLst>
              <a:ext uri="{FF2B5EF4-FFF2-40B4-BE49-F238E27FC236}">
                <a16:creationId xmlns:a16="http://schemas.microsoft.com/office/drawing/2014/main" xmlns="" id="{57351D31-A93E-4FCE-82B7-EDCA1AF3003B}"/>
              </a:ext>
            </a:extLst>
          </p:cNvPr>
          <p:cNvSpPr>
            <a:spLocks noChangeArrowheads="1"/>
          </p:cNvSpPr>
          <p:nvPr/>
        </p:nvSpPr>
        <p:spPr bwMode="auto">
          <a:xfrm>
            <a:off x="1280626" y="-149180"/>
            <a:ext cx="9630749" cy="7222345"/>
          </a:xfrm>
          <a:prstGeom prst="rect">
            <a:avLst/>
          </a:prstGeom>
          <a:solidFill>
            <a:schemeClr val="bg1"/>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26"/>
          </a:p>
        </p:txBody>
      </p:sp>
      <p:pic>
        <p:nvPicPr>
          <p:cNvPr id="57347" name="Picture 2">
            <a:extLst>
              <a:ext uri="{FF2B5EF4-FFF2-40B4-BE49-F238E27FC236}">
                <a16:creationId xmlns:a16="http://schemas.microsoft.com/office/drawing/2014/main" xmlns="" id="{03AE8179-07E0-4E22-982E-5B1C34326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324" y="3401029"/>
            <a:ext cx="4232996" cy="2934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8" name="Picture 5">
            <a:extLst>
              <a:ext uri="{FF2B5EF4-FFF2-40B4-BE49-F238E27FC236}">
                <a16:creationId xmlns:a16="http://schemas.microsoft.com/office/drawing/2014/main" xmlns="" id="{300CD21B-C29E-4E16-B76F-1A6A76019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0423" y="603894"/>
            <a:ext cx="4036480" cy="164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7349" name="Straight Connector 6">
            <a:extLst>
              <a:ext uri="{FF2B5EF4-FFF2-40B4-BE49-F238E27FC236}">
                <a16:creationId xmlns:a16="http://schemas.microsoft.com/office/drawing/2014/main" xmlns="" id="{3F30DFC3-C846-4011-97E4-8E5B4A7872DC}"/>
              </a:ext>
            </a:extLst>
          </p:cNvPr>
          <p:cNvCxnSpPr>
            <a:cxnSpLocks noChangeShapeType="1"/>
          </p:cNvCxnSpPr>
          <p:nvPr/>
        </p:nvCxnSpPr>
        <p:spPr bwMode="auto">
          <a:xfrm flipH="1">
            <a:off x="6979609" y="368648"/>
            <a:ext cx="24385" cy="6833615"/>
          </a:xfrm>
          <a:prstGeom prst="line">
            <a:avLst/>
          </a:prstGeom>
          <a:noFill/>
          <a:ln w="41275" algn="ctr">
            <a:solidFill>
              <a:srgbClr val="7030A0"/>
            </a:solidFill>
            <a:round/>
            <a:headEnd/>
            <a:tailEnd/>
          </a:ln>
          <a:extLst>
            <a:ext uri="{909E8E84-426E-40DD-AFC4-6F175D3DCCD1}">
              <a14:hiddenFill xmlns:a14="http://schemas.microsoft.com/office/drawing/2010/main">
                <a:noFill/>
              </a14:hiddenFill>
            </a:ext>
          </a:extLst>
        </p:spPr>
      </p:cxnSp>
      <p:cxnSp>
        <p:nvCxnSpPr>
          <p:cNvPr id="57350" name="Straight Connector 11">
            <a:extLst>
              <a:ext uri="{FF2B5EF4-FFF2-40B4-BE49-F238E27FC236}">
                <a16:creationId xmlns:a16="http://schemas.microsoft.com/office/drawing/2014/main" xmlns="" id="{5BF7BED7-4CC6-4DD4-929E-002B50D9B785}"/>
              </a:ext>
            </a:extLst>
          </p:cNvPr>
          <p:cNvCxnSpPr>
            <a:cxnSpLocks noChangeShapeType="1"/>
          </p:cNvCxnSpPr>
          <p:nvPr/>
        </p:nvCxnSpPr>
        <p:spPr bwMode="auto">
          <a:xfrm flipH="1">
            <a:off x="1151527" y="2909020"/>
            <a:ext cx="5830950" cy="0"/>
          </a:xfrm>
          <a:prstGeom prst="line">
            <a:avLst/>
          </a:prstGeom>
          <a:noFill/>
          <a:ln w="41275" algn="ctr">
            <a:solidFill>
              <a:srgbClr val="7030A0"/>
            </a:solidFill>
            <a:round/>
            <a:headEnd/>
            <a:tailEnd/>
          </a:ln>
          <a:extLst>
            <a:ext uri="{909E8E84-426E-40DD-AFC4-6F175D3DCCD1}">
              <a14:hiddenFill xmlns:a14="http://schemas.microsoft.com/office/drawing/2010/main">
                <a:noFill/>
              </a14:hiddenFill>
            </a:ext>
          </a:extLst>
        </p:spPr>
      </p:cxnSp>
      <p:sp>
        <p:nvSpPr>
          <p:cNvPr id="57351" name="TextBox 10">
            <a:extLst>
              <a:ext uri="{FF2B5EF4-FFF2-40B4-BE49-F238E27FC236}">
                <a16:creationId xmlns:a16="http://schemas.microsoft.com/office/drawing/2014/main" xmlns="" id="{D9B33B2B-9096-4FB9-915D-4519570A3B61}"/>
              </a:ext>
            </a:extLst>
          </p:cNvPr>
          <p:cNvSpPr txBox="1">
            <a:spLocks noChangeArrowheads="1"/>
          </p:cNvSpPr>
          <p:nvPr/>
        </p:nvSpPr>
        <p:spPr bwMode="auto">
          <a:xfrm>
            <a:off x="4378991" y="3098364"/>
            <a:ext cx="2188937" cy="48167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ZA" altLang="en-US" sz="1988" b="1">
                <a:solidFill>
                  <a:srgbClr val="FFD7AF"/>
                </a:solidFill>
              </a:rPr>
              <a:t>Multiple-nuclei</a:t>
            </a:r>
            <a:r>
              <a:rPr lang="en-ZA" altLang="en-US" sz="2530" b="1"/>
              <a:t> </a:t>
            </a:r>
          </a:p>
        </p:txBody>
      </p:sp>
      <p:sp>
        <p:nvSpPr>
          <p:cNvPr id="57352" name="TextBox 16">
            <a:extLst>
              <a:ext uri="{FF2B5EF4-FFF2-40B4-BE49-F238E27FC236}">
                <a16:creationId xmlns:a16="http://schemas.microsoft.com/office/drawing/2014/main" xmlns="" id="{2F5670D6-DA80-427F-AE97-C4B4D05FED39}"/>
              </a:ext>
            </a:extLst>
          </p:cNvPr>
          <p:cNvSpPr txBox="1">
            <a:spLocks noChangeArrowheads="1"/>
          </p:cNvSpPr>
          <p:nvPr/>
        </p:nvSpPr>
        <p:spPr bwMode="auto">
          <a:xfrm>
            <a:off x="7573462" y="1161886"/>
            <a:ext cx="2425617" cy="48167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ZA" altLang="en-US" sz="2349" b="1">
                <a:solidFill>
                  <a:srgbClr val="FFD7AF"/>
                </a:solidFill>
              </a:rPr>
              <a:t>Sector</a:t>
            </a:r>
            <a:r>
              <a:rPr lang="en-ZA" altLang="en-US" sz="2530" b="1"/>
              <a:t> </a:t>
            </a:r>
          </a:p>
        </p:txBody>
      </p:sp>
      <p:sp>
        <p:nvSpPr>
          <p:cNvPr id="57353" name="TextBox 17">
            <a:extLst>
              <a:ext uri="{FF2B5EF4-FFF2-40B4-BE49-F238E27FC236}">
                <a16:creationId xmlns:a16="http://schemas.microsoft.com/office/drawing/2014/main" xmlns="" id="{7FDEB99B-BF5B-41E7-8E6B-8B2CC061C257}"/>
              </a:ext>
            </a:extLst>
          </p:cNvPr>
          <p:cNvSpPr txBox="1">
            <a:spLocks noChangeArrowheads="1"/>
          </p:cNvSpPr>
          <p:nvPr/>
        </p:nvSpPr>
        <p:spPr bwMode="auto">
          <a:xfrm>
            <a:off x="1897430" y="219468"/>
            <a:ext cx="2203281" cy="398251"/>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ZA" altLang="en-US" sz="1988" b="1">
                <a:solidFill>
                  <a:srgbClr val="FFD7AF"/>
                </a:solidFill>
              </a:rPr>
              <a:t>Concentric zone</a:t>
            </a:r>
            <a:endParaRPr lang="en-ZA" altLang="en-US" sz="1988" b="1"/>
          </a:p>
        </p:txBody>
      </p:sp>
      <p:sp>
        <p:nvSpPr>
          <p:cNvPr id="57354" name="TextBox 12">
            <a:extLst>
              <a:ext uri="{FF2B5EF4-FFF2-40B4-BE49-F238E27FC236}">
                <a16:creationId xmlns:a16="http://schemas.microsoft.com/office/drawing/2014/main" xmlns="" id="{A8CD20E4-2AA4-4D1C-B956-2D51FF1EC402}"/>
              </a:ext>
            </a:extLst>
          </p:cNvPr>
          <p:cNvSpPr txBox="1">
            <a:spLocks noChangeArrowheads="1"/>
          </p:cNvSpPr>
          <p:nvPr/>
        </p:nvSpPr>
        <p:spPr bwMode="auto">
          <a:xfrm>
            <a:off x="5900919" y="129099"/>
            <a:ext cx="2589142" cy="815351"/>
          </a:xfrm>
          <a:prstGeom prst="rect">
            <a:avLst/>
          </a:prstGeom>
          <a:solidFill>
            <a:schemeClr val="bg1"/>
          </a:solidFill>
          <a:ln w="47625">
            <a:solidFill>
              <a:schemeClr val="tx1"/>
            </a:solidFill>
            <a:prstDash val="sysDash"/>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ZA" altLang="en-US" sz="2349" b="1"/>
              <a:t>Models of </a:t>
            </a:r>
          </a:p>
          <a:p>
            <a:pPr algn="ctr" eaLnBrk="1" hangingPunct="1">
              <a:spcBef>
                <a:spcPct val="0"/>
              </a:spcBef>
              <a:buFontTx/>
              <a:buNone/>
            </a:pPr>
            <a:r>
              <a:rPr lang="en-ZA" altLang="en-US" sz="2349" b="1"/>
              <a:t>urban structure</a:t>
            </a:r>
          </a:p>
        </p:txBody>
      </p:sp>
      <p:sp>
        <p:nvSpPr>
          <p:cNvPr id="57355" name="TextBox 1">
            <a:extLst>
              <a:ext uri="{FF2B5EF4-FFF2-40B4-BE49-F238E27FC236}">
                <a16:creationId xmlns:a16="http://schemas.microsoft.com/office/drawing/2014/main" xmlns="" id="{8DF4B04E-9258-4F9C-95B7-8F811CB18C1D}"/>
              </a:ext>
            </a:extLst>
          </p:cNvPr>
          <p:cNvSpPr txBox="1">
            <a:spLocks noChangeArrowheads="1"/>
          </p:cNvSpPr>
          <p:nvPr/>
        </p:nvSpPr>
        <p:spPr bwMode="auto">
          <a:xfrm>
            <a:off x="1904602" y="2391192"/>
            <a:ext cx="5077875" cy="39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ZA" altLang="en-US" sz="1988" b="1"/>
              <a:t>Concentric rings around the CBD</a:t>
            </a:r>
          </a:p>
        </p:txBody>
      </p:sp>
      <p:sp>
        <p:nvSpPr>
          <p:cNvPr id="57356" name="TextBox 12">
            <a:extLst>
              <a:ext uri="{FF2B5EF4-FFF2-40B4-BE49-F238E27FC236}">
                <a16:creationId xmlns:a16="http://schemas.microsoft.com/office/drawing/2014/main" xmlns="" id="{9801AF13-EBBA-4837-95B0-AB558B8B51F8}"/>
              </a:ext>
            </a:extLst>
          </p:cNvPr>
          <p:cNvSpPr txBox="1">
            <a:spLocks noChangeArrowheads="1"/>
          </p:cNvSpPr>
          <p:nvPr/>
        </p:nvSpPr>
        <p:spPr bwMode="auto">
          <a:xfrm>
            <a:off x="7496002" y="5945704"/>
            <a:ext cx="2690987" cy="70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ZA" altLang="en-US" sz="1988" b="1"/>
              <a:t>Sectors radiating from the city centre</a:t>
            </a:r>
          </a:p>
        </p:txBody>
      </p:sp>
      <p:sp>
        <p:nvSpPr>
          <p:cNvPr id="57357" name="TextBox 13">
            <a:extLst>
              <a:ext uri="{FF2B5EF4-FFF2-40B4-BE49-F238E27FC236}">
                <a16:creationId xmlns:a16="http://schemas.microsoft.com/office/drawing/2014/main" xmlns="" id="{F63E2011-6AB3-4A49-B1ED-F86DECECF2B2}"/>
              </a:ext>
            </a:extLst>
          </p:cNvPr>
          <p:cNvSpPr txBox="1">
            <a:spLocks noChangeArrowheads="1"/>
          </p:cNvSpPr>
          <p:nvPr/>
        </p:nvSpPr>
        <p:spPr bwMode="auto">
          <a:xfrm>
            <a:off x="1723865" y="5478081"/>
            <a:ext cx="2385453" cy="101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ZA" altLang="en-US" sz="1988" b="1"/>
              <a:t>Centres (nuclei) around which activities grow</a:t>
            </a:r>
          </a:p>
        </p:txBody>
      </p:sp>
      <p:pic>
        <p:nvPicPr>
          <p:cNvPr id="57358" name="Picture 1">
            <a:extLst>
              <a:ext uri="{FF2B5EF4-FFF2-40B4-BE49-F238E27FC236}">
                <a16:creationId xmlns:a16="http://schemas.microsoft.com/office/drawing/2014/main" xmlns="" id="{980E1C85-EA11-4247-96FF-DFB0F3A1D6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96207" y="1741395"/>
            <a:ext cx="3416807" cy="3993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295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a:extLst>
              <a:ext uri="{FF2B5EF4-FFF2-40B4-BE49-F238E27FC236}">
                <a16:creationId xmlns:a16="http://schemas.microsoft.com/office/drawing/2014/main" xmlns="" id="{7FCDC712-AEF4-4064-8EC0-FD3AFCD22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135" y="0"/>
            <a:ext cx="9171732" cy="745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5" name="Group 22">
            <a:extLst>
              <a:ext uri="{FF2B5EF4-FFF2-40B4-BE49-F238E27FC236}">
                <a16:creationId xmlns:a16="http://schemas.microsoft.com/office/drawing/2014/main" xmlns="" id="{A2E285C9-F564-40F4-ABF0-EF9587A8CC43}"/>
              </a:ext>
            </a:extLst>
          </p:cNvPr>
          <p:cNvGrpSpPr>
            <a:grpSpLocks/>
          </p:cNvGrpSpPr>
          <p:nvPr/>
        </p:nvGrpSpPr>
        <p:grpSpPr bwMode="auto">
          <a:xfrm>
            <a:off x="3879809" y="761682"/>
            <a:ext cx="3362299" cy="5869679"/>
            <a:chOff x="2362200" y="990600"/>
            <a:chExt cx="3352800" cy="5868988"/>
          </a:xfrm>
        </p:grpSpPr>
        <p:cxnSp>
          <p:nvCxnSpPr>
            <p:cNvPr id="12" name="Straight Connector 11">
              <a:extLst>
                <a:ext uri="{FF2B5EF4-FFF2-40B4-BE49-F238E27FC236}">
                  <a16:creationId xmlns:a16="http://schemas.microsoft.com/office/drawing/2014/main" xmlns="" id="{D08F6470-1E7B-4BC4-B54B-3E49256E0263}"/>
                </a:ext>
              </a:extLst>
            </p:cNvPr>
            <p:cNvCxnSpPr/>
            <p:nvPr/>
          </p:nvCxnSpPr>
          <p:spPr bwMode="auto">
            <a:xfrm rot="16200000" flipH="1">
              <a:off x="-533671" y="3886471"/>
              <a:ext cx="5867553" cy="75810"/>
            </a:xfrm>
            <a:prstGeom prst="line">
              <a:avLst/>
            </a:prstGeom>
            <a:solidFill>
              <a:schemeClr val="accent1"/>
            </a:solidFill>
            <a:ln w="82550" cap="flat" cmpd="sng" algn="ctr">
              <a:solidFill>
                <a:schemeClr val="accent5">
                  <a:lumMod val="10000"/>
                </a:schemeClr>
              </a:solidFill>
              <a:prstDash val="dash"/>
              <a:round/>
              <a:headEnd type="none" w="med" len="med"/>
              <a:tailEnd type="none" w="med" len="med"/>
            </a:ln>
            <a:effectLst/>
          </p:spPr>
        </p:cxnSp>
        <p:cxnSp>
          <p:nvCxnSpPr>
            <p:cNvPr id="15" name="Straight Connector 14">
              <a:extLst>
                <a:ext uri="{FF2B5EF4-FFF2-40B4-BE49-F238E27FC236}">
                  <a16:creationId xmlns:a16="http://schemas.microsoft.com/office/drawing/2014/main" xmlns="" id="{739DEEA5-5687-48E9-A650-0B4F1E05E2ED}"/>
                </a:ext>
              </a:extLst>
            </p:cNvPr>
            <p:cNvCxnSpPr/>
            <p:nvPr/>
          </p:nvCxnSpPr>
          <p:spPr bwMode="auto">
            <a:xfrm rot="16200000" flipH="1">
              <a:off x="2743319" y="3886471"/>
              <a:ext cx="5867553" cy="75809"/>
            </a:xfrm>
            <a:prstGeom prst="line">
              <a:avLst/>
            </a:prstGeom>
            <a:solidFill>
              <a:schemeClr val="accent1"/>
            </a:solidFill>
            <a:ln w="82550" cap="flat" cmpd="sng" algn="ctr">
              <a:solidFill>
                <a:schemeClr val="accent5">
                  <a:lumMod val="10000"/>
                </a:schemeClr>
              </a:solidFill>
              <a:prstDash val="dash"/>
              <a:round/>
              <a:headEnd type="none" w="med" len="med"/>
              <a:tailEnd type="none" w="med" len="med"/>
            </a:ln>
            <a:effectLst/>
          </p:spPr>
        </p:cxnSp>
        <p:cxnSp>
          <p:nvCxnSpPr>
            <p:cNvPr id="16" name="Straight Connector 15">
              <a:extLst>
                <a:ext uri="{FF2B5EF4-FFF2-40B4-BE49-F238E27FC236}">
                  <a16:creationId xmlns:a16="http://schemas.microsoft.com/office/drawing/2014/main" xmlns="" id="{8C2E445F-5B50-4244-B12E-2841892455C0}"/>
                </a:ext>
              </a:extLst>
            </p:cNvPr>
            <p:cNvCxnSpPr/>
            <p:nvPr/>
          </p:nvCxnSpPr>
          <p:spPr bwMode="auto">
            <a:xfrm rot="10800000">
              <a:off x="2438010" y="6858153"/>
              <a:ext cx="3201180" cy="1435"/>
            </a:xfrm>
            <a:prstGeom prst="line">
              <a:avLst/>
            </a:prstGeom>
            <a:solidFill>
              <a:schemeClr val="accent1"/>
            </a:solidFill>
            <a:ln w="82550" cap="flat" cmpd="sng" algn="ctr">
              <a:solidFill>
                <a:schemeClr val="accent5">
                  <a:lumMod val="10000"/>
                </a:schemeClr>
              </a:solidFill>
              <a:prstDash val="dash"/>
              <a:round/>
              <a:headEnd type="none" w="med" len="med"/>
              <a:tailEnd type="none" w="med" len="med"/>
            </a:ln>
            <a:effectLst/>
          </p:spPr>
        </p:cxnSp>
        <p:cxnSp>
          <p:nvCxnSpPr>
            <p:cNvPr id="17" name="Straight Connector 16">
              <a:extLst>
                <a:ext uri="{FF2B5EF4-FFF2-40B4-BE49-F238E27FC236}">
                  <a16:creationId xmlns:a16="http://schemas.microsoft.com/office/drawing/2014/main" xmlns="" id="{93D2E0A2-8B18-4E65-956D-E81011B5EC4D}"/>
                </a:ext>
              </a:extLst>
            </p:cNvPr>
            <p:cNvCxnSpPr/>
            <p:nvPr/>
          </p:nvCxnSpPr>
          <p:spPr bwMode="auto">
            <a:xfrm>
              <a:off x="2438010" y="990600"/>
              <a:ext cx="3201180" cy="1434"/>
            </a:xfrm>
            <a:prstGeom prst="line">
              <a:avLst/>
            </a:prstGeom>
            <a:solidFill>
              <a:schemeClr val="accent1"/>
            </a:solidFill>
            <a:ln w="82550" cap="flat" cmpd="sng" algn="ctr">
              <a:solidFill>
                <a:schemeClr val="accent5">
                  <a:lumMod val="10000"/>
                </a:schemeClr>
              </a:solidFill>
              <a:prstDash val="dash"/>
              <a:round/>
              <a:headEnd type="none" w="med" len="med"/>
              <a:tailEnd type="none" w="med" len="med"/>
            </a:ln>
            <a:effectLst/>
          </p:spPr>
        </p:cxnSp>
      </p:grpSp>
      <p:sp>
        <p:nvSpPr>
          <p:cNvPr id="33796" name="Rectangle 7">
            <a:extLst>
              <a:ext uri="{FF2B5EF4-FFF2-40B4-BE49-F238E27FC236}">
                <a16:creationId xmlns:a16="http://schemas.microsoft.com/office/drawing/2014/main" xmlns="" id="{08C7D1A3-995B-4D78-802A-20B79635C670}"/>
              </a:ext>
            </a:extLst>
          </p:cNvPr>
          <p:cNvSpPr>
            <a:spLocks noChangeArrowheads="1"/>
          </p:cNvSpPr>
          <p:nvPr/>
        </p:nvSpPr>
        <p:spPr bwMode="auto">
          <a:xfrm>
            <a:off x="1739643" y="152050"/>
            <a:ext cx="2445700" cy="457583"/>
          </a:xfrm>
          <a:prstGeom prst="rect">
            <a:avLst/>
          </a:prstGeom>
          <a:solidFill>
            <a:srgbClr val="FF0000"/>
          </a:solidFill>
          <a:ln w="9525" algn="ctr">
            <a:solidFill>
              <a:srgbClr val="FF0000"/>
            </a:solidFill>
            <a:round/>
            <a:headEnd/>
            <a:tailEnd/>
          </a:ln>
        </p:spPr>
        <p:txBody>
          <a:bodyPr wrap="none" lIns="91596" tIns="45798" rIns="91596" bIns="45798"/>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530" b="1" dirty="0">
                <a:solidFill>
                  <a:schemeClr val="bg1"/>
                </a:solidFill>
              </a:rPr>
              <a:t>LINIER SHAPE</a:t>
            </a:r>
          </a:p>
        </p:txBody>
      </p:sp>
      <p:grpSp>
        <p:nvGrpSpPr>
          <p:cNvPr id="3" name="Group 12">
            <a:extLst>
              <a:ext uri="{FF2B5EF4-FFF2-40B4-BE49-F238E27FC236}">
                <a16:creationId xmlns:a16="http://schemas.microsoft.com/office/drawing/2014/main" xmlns="" id="{9CED962D-FD46-4286-BE60-095C215997D6}"/>
              </a:ext>
            </a:extLst>
          </p:cNvPr>
          <p:cNvGrpSpPr>
            <a:grpSpLocks/>
          </p:cNvGrpSpPr>
          <p:nvPr/>
        </p:nvGrpSpPr>
        <p:grpSpPr bwMode="auto">
          <a:xfrm>
            <a:off x="1624889" y="0"/>
            <a:ext cx="9038331" cy="7645501"/>
            <a:chOff x="114300" y="0"/>
            <a:chExt cx="9010650" cy="7645749"/>
          </a:xfrm>
        </p:grpSpPr>
        <p:sp>
          <p:nvSpPr>
            <p:cNvPr id="33798" name="Freeform 9">
              <a:extLst>
                <a:ext uri="{FF2B5EF4-FFF2-40B4-BE49-F238E27FC236}">
                  <a16:creationId xmlns:a16="http://schemas.microsoft.com/office/drawing/2014/main" xmlns="" id="{1BEC7625-39F4-4D4B-A280-85B3C645D356}"/>
                </a:ext>
              </a:extLst>
            </p:cNvPr>
            <p:cNvSpPr>
              <a:spLocks noChangeArrowheads="1"/>
            </p:cNvSpPr>
            <p:nvPr/>
          </p:nvSpPr>
          <p:spPr bwMode="auto">
            <a:xfrm>
              <a:off x="114300" y="2209800"/>
              <a:ext cx="2247900" cy="3800475"/>
            </a:xfrm>
            <a:custGeom>
              <a:avLst/>
              <a:gdLst>
                <a:gd name="T0" fmla="*/ 549894 w 2248516"/>
                <a:gd name="T1" fmla="*/ 285414 h 3800690"/>
                <a:gd name="T2" fmla="*/ 455191 w 2248516"/>
                <a:gd name="T3" fmla="*/ 475683 h 3800690"/>
                <a:gd name="T4" fmla="*/ 398368 w 2248516"/>
                <a:gd name="T5" fmla="*/ 589857 h 3800690"/>
                <a:gd name="T6" fmla="*/ 322601 w 2248516"/>
                <a:gd name="T7" fmla="*/ 704010 h 3800690"/>
                <a:gd name="T8" fmla="*/ 265783 w 2248516"/>
                <a:gd name="T9" fmla="*/ 856242 h 3800690"/>
                <a:gd name="T10" fmla="*/ 133190 w 2248516"/>
                <a:gd name="T11" fmla="*/ 1446078 h 3800690"/>
                <a:gd name="T12" fmla="*/ 76375 w 2248516"/>
                <a:gd name="T13" fmla="*/ 1712463 h 3800690"/>
                <a:gd name="T14" fmla="*/ 19561 w 2248516"/>
                <a:gd name="T15" fmla="*/ 1959819 h 3800690"/>
                <a:gd name="T16" fmla="*/ 19561 w 2248516"/>
                <a:gd name="T17" fmla="*/ 2359390 h 3800690"/>
                <a:gd name="T18" fmla="*/ 133190 w 2248516"/>
                <a:gd name="T19" fmla="*/ 2549676 h 3800690"/>
                <a:gd name="T20" fmla="*/ 171079 w 2248516"/>
                <a:gd name="T21" fmla="*/ 2758974 h 3800690"/>
                <a:gd name="T22" fmla="*/ 360487 w 2248516"/>
                <a:gd name="T23" fmla="*/ 2911185 h 3800690"/>
                <a:gd name="T24" fmla="*/ 493071 w 2248516"/>
                <a:gd name="T25" fmla="*/ 3063417 h 3800690"/>
                <a:gd name="T26" fmla="*/ 606715 w 2248516"/>
                <a:gd name="T27" fmla="*/ 3177570 h 3800690"/>
                <a:gd name="T28" fmla="*/ 739299 w 2248516"/>
                <a:gd name="T29" fmla="*/ 3348815 h 3800690"/>
                <a:gd name="T30" fmla="*/ 928706 w 2248516"/>
                <a:gd name="T31" fmla="*/ 3501042 h 3800690"/>
                <a:gd name="T32" fmla="*/ 1137054 w 2248516"/>
                <a:gd name="T33" fmla="*/ 3691311 h 3800690"/>
                <a:gd name="T34" fmla="*/ 1440105 w 2248516"/>
                <a:gd name="T35" fmla="*/ 3748398 h 3800690"/>
                <a:gd name="T36" fmla="*/ 1686335 w 2248516"/>
                <a:gd name="T37" fmla="*/ 3634224 h 3800690"/>
                <a:gd name="T38" fmla="*/ 1875742 w 2248516"/>
                <a:gd name="T39" fmla="*/ 3443955 h 3800690"/>
                <a:gd name="T40" fmla="*/ 1951504 w 2248516"/>
                <a:gd name="T41" fmla="*/ 3177570 h 3800690"/>
                <a:gd name="T42" fmla="*/ 1989386 w 2248516"/>
                <a:gd name="T43" fmla="*/ 2987301 h 3800690"/>
                <a:gd name="T44" fmla="*/ 2065149 w 2248516"/>
                <a:gd name="T45" fmla="*/ 2720916 h 3800690"/>
                <a:gd name="T46" fmla="*/ 2121971 w 2248516"/>
                <a:gd name="T47" fmla="*/ 2416473 h 3800690"/>
                <a:gd name="T48" fmla="*/ 2178793 w 2248516"/>
                <a:gd name="T49" fmla="*/ 2169117 h 3800690"/>
                <a:gd name="T50" fmla="*/ 2235616 w 2248516"/>
                <a:gd name="T51" fmla="*/ 1978848 h 3800690"/>
                <a:gd name="T52" fmla="*/ 2197734 w 2248516"/>
                <a:gd name="T53" fmla="*/ 1293867 h 3800690"/>
                <a:gd name="T54" fmla="*/ 2159853 w 2248516"/>
                <a:gd name="T55" fmla="*/ 1084569 h 3800690"/>
                <a:gd name="T56" fmla="*/ 2103031 w 2248516"/>
                <a:gd name="T57" fmla="*/ 932337 h 3800690"/>
                <a:gd name="T58" fmla="*/ 1951504 w 2248516"/>
                <a:gd name="T59" fmla="*/ 665952 h 3800690"/>
                <a:gd name="T60" fmla="*/ 1875742 w 2248516"/>
                <a:gd name="T61" fmla="*/ 418596 h 3800690"/>
                <a:gd name="T62" fmla="*/ 1686335 w 2248516"/>
                <a:gd name="T63" fmla="*/ 133182 h 3800690"/>
                <a:gd name="T64" fmla="*/ 1553750 w 2248516"/>
                <a:gd name="T65" fmla="*/ 76116 h 3800690"/>
                <a:gd name="T66" fmla="*/ 852943 w 2248516"/>
                <a:gd name="T67" fmla="*/ 19029 h 3800690"/>
                <a:gd name="T68" fmla="*/ 549894 w 2248516"/>
                <a:gd name="T69" fmla="*/ 304443 h 38006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48516"/>
                <a:gd name="T106" fmla="*/ 0 h 3800690"/>
                <a:gd name="T107" fmla="*/ 2248516 w 2248516"/>
                <a:gd name="T108" fmla="*/ 3800690 h 380069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48516" h="3800690">
                  <a:moveTo>
                    <a:pt x="572116" y="190500"/>
                  </a:moveTo>
                  <a:cubicBezTo>
                    <a:pt x="565766" y="222250"/>
                    <a:pt x="563305" y="255033"/>
                    <a:pt x="553066" y="285750"/>
                  </a:cubicBezTo>
                  <a:cubicBezTo>
                    <a:pt x="519668" y="385944"/>
                    <a:pt x="518672" y="335487"/>
                    <a:pt x="476866" y="419100"/>
                  </a:cubicBezTo>
                  <a:cubicBezTo>
                    <a:pt x="467886" y="437061"/>
                    <a:pt x="466796" y="458289"/>
                    <a:pt x="457816" y="476250"/>
                  </a:cubicBezTo>
                  <a:cubicBezTo>
                    <a:pt x="447577" y="496728"/>
                    <a:pt x="429955" y="512922"/>
                    <a:pt x="419716" y="533400"/>
                  </a:cubicBezTo>
                  <a:cubicBezTo>
                    <a:pt x="410736" y="551361"/>
                    <a:pt x="411805" y="573842"/>
                    <a:pt x="400666" y="590550"/>
                  </a:cubicBezTo>
                  <a:cubicBezTo>
                    <a:pt x="385722" y="612966"/>
                    <a:pt x="362566" y="628650"/>
                    <a:pt x="343516" y="647700"/>
                  </a:cubicBezTo>
                  <a:cubicBezTo>
                    <a:pt x="337166" y="666750"/>
                    <a:pt x="332376" y="686393"/>
                    <a:pt x="324466" y="704850"/>
                  </a:cubicBezTo>
                  <a:cubicBezTo>
                    <a:pt x="313279" y="730952"/>
                    <a:pt x="296337" y="754460"/>
                    <a:pt x="286366" y="781050"/>
                  </a:cubicBezTo>
                  <a:cubicBezTo>
                    <a:pt x="277173" y="805565"/>
                    <a:pt x="276509" y="832735"/>
                    <a:pt x="267316" y="857250"/>
                  </a:cubicBezTo>
                  <a:cubicBezTo>
                    <a:pt x="246599" y="912495"/>
                    <a:pt x="222699" y="943226"/>
                    <a:pt x="191116" y="990600"/>
                  </a:cubicBezTo>
                  <a:cubicBezTo>
                    <a:pt x="140573" y="1597111"/>
                    <a:pt x="209972" y="839753"/>
                    <a:pt x="133966" y="1447800"/>
                  </a:cubicBezTo>
                  <a:cubicBezTo>
                    <a:pt x="127616" y="1498600"/>
                    <a:pt x="125643" y="1550141"/>
                    <a:pt x="114916" y="1600200"/>
                  </a:cubicBezTo>
                  <a:cubicBezTo>
                    <a:pt x="106501" y="1639469"/>
                    <a:pt x="83418" y="1674886"/>
                    <a:pt x="76816" y="1714500"/>
                  </a:cubicBezTo>
                  <a:cubicBezTo>
                    <a:pt x="61847" y="1804316"/>
                    <a:pt x="61450" y="1825429"/>
                    <a:pt x="38716" y="1905000"/>
                  </a:cubicBezTo>
                  <a:cubicBezTo>
                    <a:pt x="33199" y="1924308"/>
                    <a:pt x="24022" y="1942548"/>
                    <a:pt x="19666" y="1962150"/>
                  </a:cubicBezTo>
                  <a:cubicBezTo>
                    <a:pt x="11287" y="1999856"/>
                    <a:pt x="6966" y="2038350"/>
                    <a:pt x="616" y="2076450"/>
                  </a:cubicBezTo>
                  <a:cubicBezTo>
                    <a:pt x="6966" y="2171700"/>
                    <a:pt x="0" y="2268786"/>
                    <a:pt x="19666" y="2362200"/>
                  </a:cubicBezTo>
                  <a:cubicBezTo>
                    <a:pt x="26207" y="2393269"/>
                    <a:pt x="58362" y="2412564"/>
                    <a:pt x="76816" y="2438400"/>
                  </a:cubicBezTo>
                  <a:cubicBezTo>
                    <a:pt x="122977" y="2503026"/>
                    <a:pt x="110375" y="2481927"/>
                    <a:pt x="133966" y="2552700"/>
                  </a:cubicBezTo>
                  <a:cubicBezTo>
                    <a:pt x="140316" y="2597150"/>
                    <a:pt x="144984" y="2641873"/>
                    <a:pt x="153016" y="2686050"/>
                  </a:cubicBezTo>
                  <a:cubicBezTo>
                    <a:pt x="157700" y="2711809"/>
                    <a:pt x="156848" y="2740945"/>
                    <a:pt x="172066" y="2762250"/>
                  </a:cubicBezTo>
                  <a:cubicBezTo>
                    <a:pt x="190520" y="2788086"/>
                    <a:pt x="225815" y="2796949"/>
                    <a:pt x="248266" y="2819400"/>
                  </a:cubicBezTo>
                  <a:cubicBezTo>
                    <a:pt x="355971" y="2927105"/>
                    <a:pt x="199092" y="2832913"/>
                    <a:pt x="362566" y="2914650"/>
                  </a:cubicBezTo>
                  <a:cubicBezTo>
                    <a:pt x="464166" y="3067050"/>
                    <a:pt x="330816" y="2882900"/>
                    <a:pt x="457816" y="3009900"/>
                  </a:cubicBezTo>
                  <a:cubicBezTo>
                    <a:pt x="474005" y="3026089"/>
                    <a:pt x="482608" y="3048419"/>
                    <a:pt x="495916" y="3067050"/>
                  </a:cubicBezTo>
                  <a:cubicBezTo>
                    <a:pt x="514370" y="3092886"/>
                    <a:pt x="530615" y="3120799"/>
                    <a:pt x="553066" y="3143250"/>
                  </a:cubicBezTo>
                  <a:cubicBezTo>
                    <a:pt x="569255" y="3159439"/>
                    <a:pt x="591166" y="3168650"/>
                    <a:pt x="610216" y="3181350"/>
                  </a:cubicBezTo>
                  <a:cubicBezTo>
                    <a:pt x="625157" y="3211232"/>
                    <a:pt x="659490" y="3287774"/>
                    <a:pt x="686416" y="3314700"/>
                  </a:cubicBezTo>
                  <a:cubicBezTo>
                    <a:pt x="702605" y="3330889"/>
                    <a:pt x="726454" y="3337589"/>
                    <a:pt x="743566" y="3352800"/>
                  </a:cubicBezTo>
                  <a:cubicBezTo>
                    <a:pt x="783838" y="3388597"/>
                    <a:pt x="815792" y="3433440"/>
                    <a:pt x="857866" y="3467100"/>
                  </a:cubicBezTo>
                  <a:cubicBezTo>
                    <a:pt x="880041" y="3484840"/>
                    <a:pt x="911348" y="3488161"/>
                    <a:pt x="934066" y="3505200"/>
                  </a:cubicBezTo>
                  <a:cubicBezTo>
                    <a:pt x="1198273" y="3703356"/>
                    <a:pt x="842381" y="3464712"/>
                    <a:pt x="1067416" y="3657600"/>
                  </a:cubicBezTo>
                  <a:cubicBezTo>
                    <a:pt x="1088977" y="3676081"/>
                    <a:pt x="1119987" y="3679948"/>
                    <a:pt x="1143616" y="3695700"/>
                  </a:cubicBezTo>
                  <a:cubicBezTo>
                    <a:pt x="1296333" y="3797511"/>
                    <a:pt x="1175581" y="3756079"/>
                    <a:pt x="1315066" y="3790950"/>
                  </a:cubicBezTo>
                  <a:cubicBezTo>
                    <a:pt x="1452092" y="3745275"/>
                    <a:pt x="1280974" y="3800690"/>
                    <a:pt x="1448416" y="3752850"/>
                  </a:cubicBezTo>
                  <a:cubicBezTo>
                    <a:pt x="1639722" y="3698191"/>
                    <a:pt x="1343552" y="3774303"/>
                    <a:pt x="1581766" y="3714750"/>
                  </a:cubicBezTo>
                  <a:cubicBezTo>
                    <a:pt x="1690103" y="3606413"/>
                    <a:pt x="1585788" y="3693689"/>
                    <a:pt x="1696066" y="3638550"/>
                  </a:cubicBezTo>
                  <a:cubicBezTo>
                    <a:pt x="1843782" y="3564692"/>
                    <a:pt x="1666718" y="3629283"/>
                    <a:pt x="1810366" y="3581400"/>
                  </a:cubicBezTo>
                  <a:cubicBezTo>
                    <a:pt x="1903191" y="3442163"/>
                    <a:pt x="1789888" y="3617237"/>
                    <a:pt x="1886566" y="3448050"/>
                  </a:cubicBezTo>
                  <a:cubicBezTo>
                    <a:pt x="1897925" y="3428171"/>
                    <a:pt x="1911966" y="3409950"/>
                    <a:pt x="1924666" y="3390900"/>
                  </a:cubicBezTo>
                  <a:cubicBezTo>
                    <a:pt x="1967873" y="3218072"/>
                    <a:pt x="1917261" y="3431629"/>
                    <a:pt x="1962766" y="3181350"/>
                  </a:cubicBezTo>
                  <a:cubicBezTo>
                    <a:pt x="1967450" y="3155591"/>
                    <a:pt x="1976681" y="3130823"/>
                    <a:pt x="1981816" y="3105150"/>
                  </a:cubicBezTo>
                  <a:cubicBezTo>
                    <a:pt x="1989391" y="3067275"/>
                    <a:pt x="1992773" y="3028618"/>
                    <a:pt x="2000866" y="2990850"/>
                  </a:cubicBezTo>
                  <a:cubicBezTo>
                    <a:pt x="2011838" y="2939649"/>
                    <a:pt x="2022407" y="2888126"/>
                    <a:pt x="2038966" y="2838450"/>
                  </a:cubicBezTo>
                  <a:lnTo>
                    <a:pt x="2077066" y="2724150"/>
                  </a:lnTo>
                  <a:cubicBezTo>
                    <a:pt x="2083416" y="2660650"/>
                    <a:pt x="2084355" y="2596374"/>
                    <a:pt x="2096116" y="2533650"/>
                  </a:cubicBezTo>
                  <a:cubicBezTo>
                    <a:pt x="2103517" y="2494177"/>
                    <a:pt x="2124476" y="2458312"/>
                    <a:pt x="2134216" y="2419350"/>
                  </a:cubicBezTo>
                  <a:cubicBezTo>
                    <a:pt x="2146916" y="2368550"/>
                    <a:pt x="2160542" y="2317972"/>
                    <a:pt x="2172316" y="2266950"/>
                  </a:cubicBezTo>
                  <a:cubicBezTo>
                    <a:pt x="2179597" y="2235400"/>
                    <a:pt x="2182847" y="2202938"/>
                    <a:pt x="2191366" y="2171700"/>
                  </a:cubicBezTo>
                  <a:cubicBezTo>
                    <a:pt x="2201933" y="2132954"/>
                    <a:pt x="2219726" y="2096362"/>
                    <a:pt x="2229466" y="2057400"/>
                  </a:cubicBezTo>
                  <a:lnTo>
                    <a:pt x="2248516" y="1981200"/>
                  </a:lnTo>
                  <a:cubicBezTo>
                    <a:pt x="2242166" y="1771650"/>
                    <a:pt x="2241095" y="1561873"/>
                    <a:pt x="2229466" y="1352550"/>
                  </a:cubicBezTo>
                  <a:cubicBezTo>
                    <a:pt x="2228352" y="1332500"/>
                    <a:pt x="2214008" y="1315157"/>
                    <a:pt x="2210416" y="1295400"/>
                  </a:cubicBezTo>
                  <a:cubicBezTo>
                    <a:pt x="2201258" y="1245030"/>
                    <a:pt x="2200524" y="1193370"/>
                    <a:pt x="2191366" y="1143000"/>
                  </a:cubicBezTo>
                  <a:cubicBezTo>
                    <a:pt x="2187774" y="1123243"/>
                    <a:pt x="2177833" y="1105158"/>
                    <a:pt x="2172316" y="1085850"/>
                  </a:cubicBezTo>
                  <a:cubicBezTo>
                    <a:pt x="2165123" y="1060676"/>
                    <a:pt x="2162459" y="1034165"/>
                    <a:pt x="2153266" y="1009650"/>
                  </a:cubicBezTo>
                  <a:cubicBezTo>
                    <a:pt x="2143295" y="983060"/>
                    <a:pt x="2125137" y="960040"/>
                    <a:pt x="2115166" y="933450"/>
                  </a:cubicBezTo>
                  <a:cubicBezTo>
                    <a:pt x="2105043" y="906456"/>
                    <a:pt x="2093813" y="829407"/>
                    <a:pt x="2077066" y="800100"/>
                  </a:cubicBezTo>
                  <a:cubicBezTo>
                    <a:pt x="2025180" y="709299"/>
                    <a:pt x="2024184" y="740452"/>
                    <a:pt x="1962766" y="666750"/>
                  </a:cubicBezTo>
                  <a:cubicBezTo>
                    <a:pt x="1921734" y="617511"/>
                    <a:pt x="1924709" y="609728"/>
                    <a:pt x="1905616" y="552450"/>
                  </a:cubicBezTo>
                  <a:cubicBezTo>
                    <a:pt x="1899266" y="508000"/>
                    <a:pt x="1900765" y="461697"/>
                    <a:pt x="1886566" y="419100"/>
                  </a:cubicBezTo>
                  <a:cubicBezTo>
                    <a:pt x="1860311" y="340336"/>
                    <a:pt x="1808586" y="255098"/>
                    <a:pt x="1753216" y="190500"/>
                  </a:cubicBezTo>
                  <a:cubicBezTo>
                    <a:pt x="1735683" y="170045"/>
                    <a:pt x="1718482" y="148294"/>
                    <a:pt x="1696066" y="133350"/>
                  </a:cubicBezTo>
                  <a:cubicBezTo>
                    <a:pt x="1679358" y="122211"/>
                    <a:pt x="1657373" y="122210"/>
                    <a:pt x="1638916" y="114300"/>
                  </a:cubicBezTo>
                  <a:cubicBezTo>
                    <a:pt x="1612814" y="103113"/>
                    <a:pt x="1587067" y="90811"/>
                    <a:pt x="1562716" y="76200"/>
                  </a:cubicBezTo>
                  <a:cubicBezTo>
                    <a:pt x="1523451" y="52641"/>
                    <a:pt x="1448416" y="0"/>
                    <a:pt x="1448416" y="0"/>
                  </a:cubicBezTo>
                  <a:cubicBezTo>
                    <a:pt x="1251566" y="6350"/>
                    <a:pt x="1054479" y="7485"/>
                    <a:pt x="857866" y="19050"/>
                  </a:cubicBezTo>
                  <a:cubicBezTo>
                    <a:pt x="822421" y="21135"/>
                    <a:pt x="767912" y="54559"/>
                    <a:pt x="743566" y="76200"/>
                  </a:cubicBezTo>
                  <a:cubicBezTo>
                    <a:pt x="693305" y="120877"/>
                    <a:pt x="577215" y="232353"/>
                    <a:pt x="553066" y="304800"/>
                  </a:cubicBezTo>
                  <a:cubicBezTo>
                    <a:pt x="529526" y="375420"/>
                    <a:pt x="542996" y="343989"/>
                    <a:pt x="514966" y="400050"/>
                  </a:cubicBezTo>
                </a:path>
              </a:pathLst>
            </a:custGeom>
            <a:solidFill>
              <a:srgbClr val="663300">
                <a:alpha val="49019"/>
              </a:srgbClr>
            </a:solidFill>
            <a:ln w="9525" algn="ctr">
              <a:solidFill>
                <a:srgbClr val="663300"/>
              </a:solidFill>
              <a:round/>
              <a:headEnd/>
              <a:tailEnd/>
            </a:ln>
          </p:spPr>
          <p:txBody>
            <a:bodyPr wrap="none"/>
            <a:lstStyle/>
            <a:p>
              <a:endParaRPr lang="en-ZA" sz="1626"/>
            </a:p>
          </p:txBody>
        </p:sp>
        <p:sp>
          <p:nvSpPr>
            <p:cNvPr id="33799" name="Freeform 10">
              <a:extLst>
                <a:ext uri="{FF2B5EF4-FFF2-40B4-BE49-F238E27FC236}">
                  <a16:creationId xmlns:a16="http://schemas.microsoft.com/office/drawing/2014/main" xmlns="" id="{206C3015-52C0-43B5-9D56-F796C1C8B330}"/>
                </a:ext>
              </a:extLst>
            </p:cNvPr>
            <p:cNvSpPr>
              <a:spLocks noChangeArrowheads="1"/>
            </p:cNvSpPr>
            <p:nvPr/>
          </p:nvSpPr>
          <p:spPr bwMode="auto">
            <a:xfrm>
              <a:off x="3581400" y="0"/>
              <a:ext cx="5543550" cy="7645749"/>
            </a:xfrm>
            <a:custGeom>
              <a:avLst/>
              <a:gdLst>
                <a:gd name="T0" fmla="*/ 5505450 w 5543550"/>
                <a:gd name="T1" fmla="*/ 19050 h 7645749"/>
                <a:gd name="T2" fmla="*/ 4914900 w 5543550"/>
                <a:gd name="T3" fmla="*/ 57150 h 7645749"/>
                <a:gd name="T4" fmla="*/ 4667250 w 5543550"/>
                <a:gd name="T5" fmla="*/ 76200 h 7645749"/>
                <a:gd name="T6" fmla="*/ 4152900 w 5543550"/>
                <a:gd name="T7" fmla="*/ 57150 h 7645749"/>
                <a:gd name="T8" fmla="*/ 3943350 w 5543550"/>
                <a:gd name="T9" fmla="*/ 19050 h 7645749"/>
                <a:gd name="T10" fmla="*/ 3829050 w 5543550"/>
                <a:gd name="T11" fmla="*/ 0 h 7645749"/>
                <a:gd name="T12" fmla="*/ 3581400 w 5543550"/>
                <a:gd name="T13" fmla="*/ 19050 h 7645749"/>
                <a:gd name="T14" fmla="*/ 3467100 w 5543550"/>
                <a:gd name="T15" fmla="*/ 133350 h 7645749"/>
                <a:gd name="T16" fmla="*/ 3448050 w 5543550"/>
                <a:gd name="T17" fmla="*/ 190500 h 7645749"/>
                <a:gd name="T18" fmla="*/ 3390900 w 5543550"/>
                <a:gd name="T19" fmla="*/ 247650 h 7645749"/>
                <a:gd name="T20" fmla="*/ 3371850 w 5543550"/>
                <a:gd name="T21" fmla="*/ 723900 h 7645749"/>
                <a:gd name="T22" fmla="*/ 3352800 w 5543550"/>
                <a:gd name="T23" fmla="*/ 800100 h 7645749"/>
                <a:gd name="T24" fmla="*/ 3238500 w 5543550"/>
                <a:gd name="T25" fmla="*/ 1028700 h 7645749"/>
                <a:gd name="T26" fmla="*/ 3048000 w 5543550"/>
                <a:gd name="T27" fmla="*/ 1162050 h 7645749"/>
                <a:gd name="T28" fmla="*/ 2971800 w 5543550"/>
                <a:gd name="T29" fmla="*/ 1200150 h 7645749"/>
                <a:gd name="T30" fmla="*/ 2743200 w 5543550"/>
                <a:gd name="T31" fmla="*/ 1333500 h 7645749"/>
                <a:gd name="T32" fmla="*/ 2667000 w 5543550"/>
                <a:gd name="T33" fmla="*/ 1543050 h 7645749"/>
                <a:gd name="T34" fmla="*/ 2609850 w 5543550"/>
                <a:gd name="T35" fmla="*/ 1676400 h 7645749"/>
                <a:gd name="T36" fmla="*/ 2571750 w 5543550"/>
                <a:gd name="T37" fmla="*/ 1828800 h 7645749"/>
                <a:gd name="T38" fmla="*/ 2552700 w 5543550"/>
                <a:gd name="T39" fmla="*/ 2533650 h 7645749"/>
                <a:gd name="T40" fmla="*/ 2533650 w 5543550"/>
                <a:gd name="T41" fmla="*/ 2762250 h 7645749"/>
                <a:gd name="T42" fmla="*/ 2552700 w 5543550"/>
                <a:gd name="T43" fmla="*/ 3505200 h 7645749"/>
                <a:gd name="T44" fmla="*/ 2571750 w 5543550"/>
                <a:gd name="T45" fmla="*/ 3619500 h 7645749"/>
                <a:gd name="T46" fmla="*/ 2609850 w 5543550"/>
                <a:gd name="T47" fmla="*/ 3714750 h 7645749"/>
                <a:gd name="T48" fmla="*/ 2628900 w 5543550"/>
                <a:gd name="T49" fmla="*/ 3848100 h 7645749"/>
                <a:gd name="T50" fmla="*/ 2647950 w 5543550"/>
                <a:gd name="T51" fmla="*/ 3905250 h 7645749"/>
                <a:gd name="T52" fmla="*/ 2628900 w 5543550"/>
                <a:gd name="T53" fmla="*/ 4362450 h 7645749"/>
                <a:gd name="T54" fmla="*/ 2609850 w 5543550"/>
                <a:gd name="T55" fmla="*/ 4438650 h 7645749"/>
                <a:gd name="T56" fmla="*/ 2571750 w 5543550"/>
                <a:gd name="T57" fmla="*/ 4495800 h 7645749"/>
                <a:gd name="T58" fmla="*/ 2381250 w 5543550"/>
                <a:gd name="T59" fmla="*/ 4667250 h 7645749"/>
                <a:gd name="T60" fmla="*/ 2324100 w 5543550"/>
                <a:gd name="T61" fmla="*/ 4724400 h 7645749"/>
                <a:gd name="T62" fmla="*/ 2171700 w 5543550"/>
                <a:gd name="T63" fmla="*/ 4800600 h 7645749"/>
                <a:gd name="T64" fmla="*/ 2114550 w 5543550"/>
                <a:gd name="T65" fmla="*/ 4857750 h 7645749"/>
                <a:gd name="T66" fmla="*/ 2000250 w 5543550"/>
                <a:gd name="T67" fmla="*/ 4953000 h 7645749"/>
                <a:gd name="T68" fmla="*/ 1962150 w 5543550"/>
                <a:gd name="T69" fmla="*/ 5029200 h 7645749"/>
                <a:gd name="T70" fmla="*/ 1905000 w 5543550"/>
                <a:gd name="T71" fmla="*/ 5067300 h 7645749"/>
                <a:gd name="T72" fmla="*/ 1828800 w 5543550"/>
                <a:gd name="T73" fmla="*/ 5162550 h 7645749"/>
                <a:gd name="T74" fmla="*/ 1752600 w 5543550"/>
                <a:gd name="T75" fmla="*/ 5276850 h 7645749"/>
                <a:gd name="T76" fmla="*/ 1676400 w 5543550"/>
                <a:gd name="T77" fmla="*/ 5410200 h 7645749"/>
                <a:gd name="T78" fmla="*/ 1619250 w 5543550"/>
                <a:gd name="T79" fmla="*/ 5467350 h 7645749"/>
                <a:gd name="T80" fmla="*/ 1524000 w 5543550"/>
                <a:gd name="T81" fmla="*/ 5638800 h 7645749"/>
                <a:gd name="T82" fmla="*/ 1466850 w 5543550"/>
                <a:gd name="T83" fmla="*/ 5715000 h 7645749"/>
                <a:gd name="T84" fmla="*/ 1352550 w 5543550"/>
                <a:gd name="T85" fmla="*/ 5905500 h 7645749"/>
                <a:gd name="T86" fmla="*/ 1333500 w 5543550"/>
                <a:gd name="T87" fmla="*/ 5962650 h 7645749"/>
                <a:gd name="T88" fmla="*/ 1295400 w 5543550"/>
                <a:gd name="T89" fmla="*/ 6019800 h 7645749"/>
                <a:gd name="T90" fmla="*/ 1276350 w 5543550"/>
                <a:gd name="T91" fmla="*/ 6115050 h 7645749"/>
                <a:gd name="T92" fmla="*/ 1219200 w 5543550"/>
                <a:gd name="T93" fmla="*/ 6134100 h 7645749"/>
                <a:gd name="T94" fmla="*/ 1143000 w 5543550"/>
                <a:gd name="T95" fmla="*/ 6153150 h 7645749"/>
                <a:gd name="T96" fmla="*/ 876300 w 5543550"/>
                <a:gd name="T97" fmla="*/ 6191250 h 7645749"/>
                <a:gd name="T98" fmla="*/ 685800 w 5543550"/>
                <a:gd name="T99" fmla="*/ 6248400 h 7645749"/>
                <a:gd name="T100" fmla="*/ 514350 w 5543550"/>
                <a:gd name="T101" fmla="*/ 6267450 h 7645749"/>
                <a:gd name="T102" fmla="*/ 381000 w 5543550"/>
                <a:gd name="T103" fmla="*/ 6305550 h 7645749"/>
                <a:gd name="T104" fmla="*/ 304800 w 5543550"/>
                <a:gd name="T105" fmla="*/ 6343650 h 7645749"/>
                <a:gd name="T106" fmla="*/ 247650 w 5543550"/>
                <a:gd name="T107" fmla="*/ 6362700 h 7645749"/>
                <a:gd name="T108" fmla="*/ 114300 w 5543550"/>
                <a:gd name="T109" fmla="*/ 6457950 h 7645749"/>
                <a:gd name="T110" fmla="*/ 38100 w 5543550"/>
                <a:gd name="T111" fmla="*/ 6572250 h 7645749"/>
                <a:gd name="T112" fmla="*/ 0 w 5543550"/>
                <a:gd name="T113" fmla="*/ 6629400 h 7645749"/>
                <a:gd name="T114" fmla="*/ 38100 w 5543550"/>
                <a:gd name="T115" fmla="*/ 6781800 h 7645749"/>
                <a:gd name="T116" fmla="*/ 76200 w 5543550"/>
                <a:gd name="T117" fmla="*/ 6838950 h 7645749"/>
                <a:gd name="T118" fmla="*/ 1828800 w 5543550"/>
                <a:gd name="T119" fmla="*/ 7086600 h 7645749"/>
                <a:gd name="T120" fmla="*/ 1943100 w 5543550"/>
                <a:gd name="T121" fmla="*/ 7105650 h 7645749"/>
                <a:gd name="T122" fmla="*/ 2228850 w 5543550"/>
                <a:gd name="T123" fmla="*/ 7143750 h 7645749"/>
                <a:gd name="T124" fmla="*/ 5543550 w 5543550"/>
                <a:gd name="T125" fmla="*/ 7143750 h 764574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43550"/>
                <a:gd name="T190" fmla="*/ 0 h 7645749"/>
                <a:gd name="T191" fmla="*/ 5543550 w 5543550"/>
                <a:gd name="T192" fmla="*/ 7645749 h 764574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43550" h="7645749">
                  <a:moveTo>
                    <a:pt x="5505450" y="19050"/>
                  </a:moveTo>
                  <a:cubicBezTo>
                    <a:pt x="5276648" y="95317"/>
                    <a:pt x="5493782" y="28912"/>
                    <a:pt x="4914900" y="57150"/>
                  </a:cubicBezTo>
                  <a:cubicBezTo>
                    <a:pt x="4832204" y="61184"/>
                    <a:pt x="4749800" y="69850"/>
                    <a:pt x="4667250" y="76200"/>
                  </a:cubicBezTo>
                  <a:cubicBezTo>
                    <a:pt x="4495800" y="69850"/>
                    <a:pt x="4324188" y="66938"/>
                    <a:pt x="4152900" y="57150"/>
                  </a:cubicBezTo>
                  <a:cubicBezTo>
                    <a:pt x="3869996" y="40984"/>
                    <a:pt x="4092441" y="52181"/>
                    <a:pt x="3943350" y="19050"/>
                  </a:cubicBezTo>
                  <a:cubicBezTo>
                    <a:pt x="3905644" y="10671"/>
                    <a:pt x="3867150" y="6350"/>
                    <a:pt x="3829050" y="0"/>
                  </a:cubicBezTo>
                  <a:cubicBezTo>
                    <a:pt x="3746500" y="6350"/>
                    <a:pt x="3662934" y="4662"/>
                    <a:pt x="3581400" y="19050"/>
                  </a:cubicBezTo>
                  <a:cubicBezTo>
                    <a:pt x="3502891" y="32905"/>
                    <a:pt x="3494809" y="68695"/>
                    <a:pt x="3467100" y="133350"/>
                  </a:cubicBezTo>
                  <a:cubicBezTo>
                    <a:pt x="3459190" y="151807"/>
                    <a:pt x="3459189" y="173792"/>
                    <a:pt x="3448050" y="190500"/>
                  </a:cubicBezTo>
                  <a:cubicBezTo>
                    <a:pt x="3433106" y="212916"/>
                    <a:pt x="3409950" y="228600"/>
                    <a:pt x="3390900" y="247650"/>
                  </a:cubicBezTo>
                  <a:cubicBezTo>
                    <a:pt x="3384550" y="406400"/>
                    <a:pt x="3382781" y="565400"/>
                    <a:pt x="3371850" y="723900"/>
                  </a:cubicBezTo>
                  <a:cubicBezTo>
                    <a:pt x="3370049" y="750020"/>
                    <a:pt x="3360323" y="775022"/>
                    <a:pt x="3352800" y="800100"/>
                  </a:cubicBezTo>
                  <a:cubicBezTo>
                    <a:pt x="3332080" y="869168"/>
                    <a:pt x="3300652" y="982086"/>
                    <a:pt x="3238500" y="1028700"/>
                  </a:cubicBezTo>
                  <a:cubicBezTo>
                    <a:pt x="3190714" y="1064539"/>
                    <a:pt x="3094906" y="1138597"/>
                    <a:pt x="3048000" y="1162050"/>
                  </a:cubicBezTo>
                  <a:cubicBezTo>
                    <a:pt x="3022600" y="1174750"/>
                    <a:pt x="2996330" y="1185841"/>
                    <a:pt x="2971800" y="1200150"/>
                  </a:cubicBezTo>
                  <a:cubicBezTo>
                    <a:pt x="2707078" y="1354571"/>
                    <a:pt x="2914811" y="1247694"/>
                    <a:pt x="2743200" y="1333500"/>
                  </a:cubicBezTo>
                  <a:cubicBezTo>
                    <a:pt x="2676054" y="1434219"/>
                    <a:pt x="2710653" y="1368438"/>
                    <a:pt x="2667000" y="1543050"/>
                  </a:cubicBezTo>
                  <a:cubicBezTo>
                    <a:pt x="2635776" y="1605498"/>
                    <a:pt x="2626668" y="1614733"/>
                    <a:pt x="2609850" y="1676400"/>
                  </a:cubicBezTo>
                  <a:cubicBezTo>
                    <a:pt x="2596072" y="1726918"/>
                    <a:pt x="2571750" y="1828800"/>
                    <a:pt x="2571750" y="1828800"/>
                  </a:cubicBezTo>
                  <a:cubicBezTo>
                    <a:pt x="2565400" y="2063750"/>
                    <a:pt x="2562285" y="2298810"/>
                    <a:pt x="2552700" y="2533650"/>
                  </a:cubicBezTo>
                  <a:cubicBezTo>
                    <a:pt x="2549582" y="2610051"/>
                    <a:pt x="2533650" y="2685786"/>
                    <a:pt x="2533650" y="2762250"/>
                  </a:cubicBezTo>
                  <a:cubicBezTo>
                    <a:pt x="2533650" y="3009981"/>
                    <a:pt x="2541701" y="3257713"/>
                    <a:pt x="2552700" y="3505200"/>
                  </a:cubicBezTo>
                  <a:cubicBezTo>
                    <a:pt x="2554415" y="3543787"/>
                    <a:pt x="2561587" y="3582235"/>
                    <a:pt x="2571750" y="3619500"/>
                  </a:cubicBezTo>
                  <a:cubicBezTo>
                    <a:pt x="2580748" y="3652491"/>
                    <a:pt x="2597150" y="3683000"/>
                    <a:pt x="2609850" y="3714750"/>
                  </a:cubicBezTo>
                  <a:cubicBezTo>
                    <a:pt x="2616200" y="3759200"/>
                    <a:pt x="2620094" y="3804071"/>
                    <a:pt x="2628900" y="3848100"/>
                  </a:cubicBezTo>
                  <a:cubicBezTo>
                    <a:pt x="2632838" y="3867791"/>
                    <a:pt x="2647950" y="3885170"/>
                    <a:pt x="2647950" y="3905250"/>
                  </a:cubicBezTo>
                  <a:cubicBezTo>
                    <a:pt x="2647950" y="4057782"/>
                    <a:pt x="2639767" y="4210305"/>
                    <a:pt x="2628900" y="4362450"/>
                  </a:cubicBezTo>
                  <a:cubicBezTo>
                    <a:pt x="2627035" y="4388565"/>
                    <a:pt x="2620163" y="4414585"/>
                    <a:pt x="2609850" y="4438650"/>
                  </a:cubicBezTo>
                  <a:cubicBezTo>
                    <a:pt x="2600831" y="4459694"/>
                    <a:pt x="2586961" y="4478688"/>
                    <a:pt x="2571750" y="4495800"/>
                  </a:cubicBezTo>
                  <a:cubicBezTo>
                    <a:pt x="2417829" y="4668961"/>
                    <a:pt x="2510673" y="4556316"/>
                    <a:pt x="2381250" y="4667250"/>
                  </a:cubicBezTo>
                  <a:cubicBezTo>
                    <a:pt x="2360795" y="4684783"/>
                    <a:pt x="2346829" y="4709936"/>
                    <a:pt x="2324100" y="4724400"/>
                  </a:cubicBezTo>
                  <a:cubicBezTo>
                    <a:pt x="2276183" y="4754892"/>
                    <a:pt x="2211861" y="4760439"/>
                    <a:pt x="2171700" y="4800600"/>
                  </a:cubicBezTo>
                  <a:cubicBezTo>
                    <a:pt x="2152650" y="4819650"/>
                    <a:pt x="2135246" y="4840503"/>
                    <a:pt x="2114550" y="4857750"/>
                  </a:cubicBezTo>
                  <a:cubicBezTo>
                    <a:pt x="2055577" y="4906894"/>
                    <a:pt x="2049357" y="4884250"/>
                    <a:pt x="2000250" y="4953000"/>
                  </a:cubicBezTo>
                  <a:cubicBezTo>
                    <a:pt x="1983744" y="4976108"/>
                    <a:pt x="1980330" y="5007384"/>
                    <a:pt x="1962150" y="5029200"/>
                  </a:cubicBezTo>
                  <a:cubicBezTo>
                    <a:pt x="1947493" y="5046789"/>
                    <a:pt x="1921189" y="5051111"/>
                    <a:pt x="1905000" y="5067300"/>
                  </a:cubicBezTo>
                  <a:cubicBezTo>
                    <a:pt x="1876249" y="5096051"/>
                    <a:pt x="1852715" y="5129667"/>
                    <a:pt x="1828800" y="5162550"/>
                  </a:cubicBezTo>
                  <a:cubicBezTo>
                    <a:pt x="1801867" y="5199582"/>
                    <a:pt x="1776599" y="5237852"/>
                    <a:pt x="1752600" y="5276850"/>
                  </a:cubicBezTo>
                  <a:cubicBezTo>
                    <a:pt x="1725769" y="5320451"/>
                    <a:pt x="1705759" y="5368259"/>
                    <a:pt x="1676400" y="5410200"/>
                  </a:cubicBezTo>
                  <a:cubicBezTo>
                    <a:pt x="1660950" y="5432271"/>
                    <a:pt x="1634194" y="5444934"/>
                    <a:pt x="1619250" y="5467350"/>
                  </a:cubicBezTo>
                  <a:cubicBezTo>
                    <a:pt x="1582985" y="5521747"/>
                    <a:pt x="1558264" y="5583121"/>
                    <a:pt x="1524000" y="5638800"/>
                  </a:cubicBezTo>
                  <a:cubicBezTo>
                    <a:pt x="1507360" y="5665840"/>
                    <a:pt x="1483185" y="5687775"/>
                    <a:pt x="1466850" y="5715000"/>
                  </a:cubicBezTo>
                  <a:cubicBezTo>
                    <a:pt x="1324152" y="5952830"/>
                    <a:pt x="1488439" y="5724315"/>
                    <a:pt x="1352550" y="5905500"/>
                  </a:cubicBezTo>
                  <a:cubicBezTo>
                    <a:pt x="1346200" y="5924550"/>
                    <a:pt x="1342480" y="5944689"/>
                    <a:pt x="1333500" y="5962650"/>
                  </a:cubicBezTo>
                  <a:cubicBezTo>
                    <a:pt x="1323261" y="5983128"/>
                    <a:pt x="1303439" y="5998363"/>
                    <a:pt x="1295400" y="6019800"/>
                  </a:cubicBezTo>
                  <a:cubicBezTo>
                    <a:pt x="1284031" y="6050117"/>
                    <a:pt x="1294311" y="6088109"/>
                    <a:pt x="1276350" y="6115050"/>
                  </a:cubicBezTo>
                  <a:cubicBezTo>
                    <a:pt x="1265211" y="6131758"/>
                    <a:pt x="1238508" y="6128583"/>
                    <a:pt x="1219200" y="6134100"/>
                  </a:cubicBezTo>
                  <a:cubicBezTo>
                    <a:pt x="1194026" y="6141293"/>
                    <a:pt x="1168673" y="6148015"/>
                    <a:pt x="1143000" y="6153150"/>
                  </a:cubicBezTo>
                  <a:cubicBezTo>
                    <a:pt x="1051445" y="6171461"/>
                    <a:pt x="969948" y="6179544"/>
                    <a:pt x="876300" y="6191250"/>
                  </a:cubicBezTo>
                  <a:cubicBezTo>
                    <a:pt x="831796" y="6206085"/>
                    <a:pt x="739268" y="6240174"/>
                    <a:pt x="685800" y="6248400"/>
                  </a:cubicBezTo>
                  <a:cubicBezTo>
                    <a:pt x="628967" y="6257144"/>
                    <a:pt x="571500" y="6261100"/>
                    <a:pt x="514350" y="6267450"/>
                  </a:cubicBezTo>
                  <a:cubicBezTo>
                    <a:pt x="475682" y="6277117"/>
                    <a:pt x="419261" y="6289152"/>
                    <a:pt x="381000" y="6305550"/>
                  </a:cubicBezTo>
                  <a:cubicBezTo>
                    <a:pt x="354898" y="6316737"/>
                    <a:pt x="330902" y="6332463"/>
                    <a:pt x="304800" y="6343650"/>
                  </a:cubicBezTo>
                  <a:cubicBezTo>
                    <a:pt x="286343" y="6351560"/>
                    <a:pt x="265611" y="6353720"/>
                    <a:pt x="247650" y="6362700"/>
                  </a:cubicBezTo>
                  <a:cubicBezTo>
                    <a:pt x="227261" y="6372894"/>
                    <a:pt x="121203" y="6450184"/>
                    <a:pt x="114300" y="6457950"/>
                  </a:cubicBezTo>
                  <a:cubicBezTo>
                    <a:pt x="83878" y="6492174"/>
                    <a:pt x="63500" y="6534150"/>
                    <a:pt x="38100" y="6572250"/>
                  </a:cubicBezTo>
                  <a:lnTo>
                    <a:pt x="0" y="6629400"/>
                  </a:lnTo>
                  <a:cubicBezTo>
                    <a:pt x="7246" y="6665629"/>
                    <a:pt x="18574" y="6742748"/>
                    <a:pt x="38100" y="6781800"/>
                  </a:cubicBezTo>
                  <a:cubicBezTo>
                    <a:pt x="48339" y="6802278"/>
                    <a:pt x="63500" y="6819900"/>
                    <a:pt x="76200" y="6838950"/>
                  </a:cubicBezTo>
                  <a:cubicBezTo>
                    <a:pt x="143433" y="7645749"/>
                    <a:pt x="17336" y="7049250"/>
                    <a:pt x="1828800" y="7086600"/>
                  </a:cubicBezTo>
                  <a:cubicBezTo>
                    <a:pt x="1867417" y="7087396"/>
                    <a:pt x="1904924" y="7099777"/>
                    <a:pt x="1943100" y="7105650"/>
                  </a:cubicBezTo>
                  <a:cubicBezTo>
                    <a:pt x="1974347" y="7110457"/>
                    <a:pt x="2206096" y="7143625"/>
                    <a:pt x="2228850" y="7143750"/>
                  </a:cubicBezTo>
                  <a:lnTo>
                    <a:pt x="5543550" y="7143750"/>
                  </a:lnTo>
                </a:path>
              </a:pathLst>
            </a:custGeom>
            <a:solidFill>
              <a:srgbClr val="663300">
                <a:alpha val="50195"/>
              </a:srgbClr>
            </a:solidFill>
            <a:ln w="9525" algn="ctr">
              <a:solidFill>
                <a:srgbClr val="663300"/>
              </a:solidFill>
              <a:round/>
              <a:headEnd/>
              <a:tailEnd/>
            </a:ln>
          </p:spPr>
          <p:txBody>
            <a:bodyPr wrap="none"/>
            <a:lstStyle/>
            <a:p>
              <a:endParaRPr lang="en-ZA" sz="1626"/>
            </a:p>
          </p:txBody>
        </p:sp>
      </p:grpSp>
    </p:spTree>
    <p:extLst>
      <p:ext uri="{BB962C8B-B14F-4D97-AF65-F5344CB8AC3E}">
        <p14:creationId xmlns:p14="http://schemas.microsoft.com/office/powerpoint/2010/main" val="114451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a:extLst>
              <a:ext uri="{FF2B5EF4-FFF2-40B4-BE49-F238E27FC236}">
                <a16:creationId xmlns:a16="http://schemas.microsoft.com/office/drawing/2014/main" xmlns="" id="{C0660896-FFE7-44D4-951C-188B9A40C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954" y="-83890"/>
            <a:ext cx="9495913" cy="761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xmlns="" id="{88AB9221-3BF9-4028-9570-24C5DE6E26A8}"/>
              </a:ext>
            </a:extLst>
          </p:cNvPr>
          <p:cNvSpPr>
            <a:spLocks noChangeArrowheads="1"/>
          </p:cNvSpPr>
          <p:nvPr/>
        </p:nvSpPr>
        <p:spPr bwMode="auto">
          <a:xfrm rot="19136457">
            <a:off x="3602965" y="1722749"/>
            <a:ext cx="3322135" cy="1871928"/>
          </a:xfrm>
          <a:prstGeom prst="rect">
            <a:avLst/>
          </a:prstGeom>
          <a:solidFill>
            <a:srgbClr val="FF00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596" tIns="45798" rIns="91596" bIns="4579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26"/>
          </a:p>
        </p:txBody>
      </p:sp>
      <p:grpSp>
        <p:nvGrpSpPr>
          <p:cNvPr id="2" name="Group 17">
            <a:extLst>
              <a:ext uri="{FF2B5EF4-FFF2-40B4-BE49-F238E27FC236}">
                <a16:creationId xmlns:a16="http://schemas.microsoft.com/office/drawing/2014/main" xmlns="" id="{6845D96D-0C12-47BD-80BB-DC91C7061331}"/>
              </a:ext>
            </a:extLst>
          </p:cNvPr>
          <p:cNvGrpSpPr>
            <a:grpSpLocks/>
          </p:cNvGrpSpPr>
          <p:nvPr/>
        </p:nvGrpSpPr>
        <p:grpSpPr bwMode="auto">
          <a:xfrm>
            <a:off x="1185954" y="0"/>
            <a:ext cx="9316610" cy="6858000"/>
            <a:chOff x="-204" y="0"/>
            <a:chExt cx="5851" cy="4320"/>
          </a:xfrm>
        </p:grpSpPr>
        <p:sp>
          <p:nvSpPr>
            <p:cNvPr id="34824" name="Line 7">
              <a:extLst>
                <a:ext uri="{FF2B5EF4-FFF2-40B4-BE49-F238E27FC236}">
                  <a16:creationId xmlns:a16="http://schemas.microsoft.com/office/drawing/2014/main" xmlns="" id="{7B1CE9FD-E3E4-49A9-BE88-8D68A1CF9937}"/>
                </a:ext>
              </a:extLst>
            </p:cNvPr>
            <p:cNvSpPr>
              <a:spLocks noChangeShapeType="1"/>
            </p:cNvSpPr>
            <p:nvPr/>
          </p:nvSpPr>
          <p:spPr bwMode="auto">
            <a:xfrm>
              <a:off x="-204" y="618"/>
              <a:ext cx="1360" cy="1315"/>
            </a:xfrm>
            <a:prstGeom prst="line">
              <a:avLst/>
            </a:prstGeom>
            <a:noFill/>
            <a:ln w="508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ZA" sz="1626"/>
            </a:p>
          </p:txBody>
        </p:sp>
        <p:sp>
          <p:nvSpPr>
            <p:cNvPr id="34825" name="Line 8">
              <a:extLst>
                <a:ext uri="{FF2B5EF4-FFF2-40B4-BE49-F238E27FC236}">
                  <a16:creationId xmlns:a16="http://schemas.microsoft.com/office/drawing/2014/main" xmlns="" id="{B8F02E09-6A72-4E85-A77F-DAFCEE9671CD}"/>
                </a:ext>
              </a:extLst>
            </p:cNvPr>
            <p:cNvSpPr>
              <a:spLocks noChangeShapeType="1"/>
            </p:cNvSpPr>
            <p:nvPr/>
          </p:nvSpPr>
          <p:spPr bwMode="auto">
            <a:xfrm>
              <a:off x="-159" y="618"/>
              <a:ext cx="2858" cy="0"/>
            </a:xfrm>
            <a:prstGeom prst="line">
              <a:avLst/>
            </a:prstGeom>
            <a:noFill/>
            <a:ln w="508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ZA" sz="1626"/>
            </a:p>
          </p:txBody>
        </p:sp>
        <p:sp>
          <p:nvSpPr>
            <p:cNvPr id="34826" name="Line 9">
              <a:extLst>
                <a:ext uri="{FF2B5EF4-FFF2-40B4-BE49-F238E27FC236}">
                  <a16:creationId xmlns:a16="http://schemas.microsoft.com/office/drawing/2014/main" xmlns="" id="{53E1DC23-8136-48ED-9479-81224AD24D40}"/>
                </a:ext>
              </a:extLst>
            </p:cNvPr>
            <p:cNvSpPr>
              <a:spLocks noChangeShapeType="1"/>
            </p:cNvSpPr>
            <p:nvPr/>
          </p:nvSpPr>
          <p:spPr bwMode="auto">
            <a:xfrm flipH="1">
              <a:off x="567" y="2795"/>
              <a:ext cx="1451" cy="817"/>
            </a:xfrm>
            <a:prstGeom prst="line">
              <a:avLst/>
            </a:prstGeom>
            <a:noFill/>
            <a:ln w="508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ZA" sz="1626"/>
            </a:p>
          </p:txBody>
        </p:sp>
        <p:sp>
          <p:nvSpPr>
            <p:cNvPr id="34827" name="Line 10">
              <a:extLst>
                <a:ext uri="{FF2B5EF4-FFF2-40B4-BE49-F238E27FC236}">
                  <a16:creationId xmlns:a16="http://schemas.microsoft.com/office/drawing/2014/main" xmlns="" id="{95B69079-6F2E-4EA2-ABFE-A1CBB6992080}"/>
                </a:ext>
              </a:extLst>
            </p:cNvPr>
            <p:cNvSpPr>
              <a:spLocks noChangeShapeType="1"/>
            </p:cNvSpPr>
            <p:nvPr/>
          </p:nvSpPr>
          <p:spPr bwMode="auto">
            <a:xfrm flipV="1">
              <a:off x="567" y="1979"/>
              <a:ext cx="589" cy="1633"/>
            </a:xfrm>
            <a:prstGeom prst="line">
              <a:avLst/>
            </a:prstGeom>
            <a:noFill/>
            <a:ln w="508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ZA" sz="1626"/>
            </a:p>
          </p:txBody>
        </p:sp>
        <p:sp>
          <p:nvSpPr>
            <p:cNvPr id="34828" name="Line 11">
              <a:extLst>
                <a:ext uri="{FF2B5EF4-FFF2-40B4-BE49-F238E27FC236}">
                  <a16:creationId xmlns:a16="http://schemas.microsoft.com/office/drawing/2014/main" xmlns="" id="{00EFE26E-8784-447E-81BF-4C9C1400ECBD}"/>
                </a:ext>
              </a:extLst>
            </p:cNvPr>
            <p:cNvSpPr>
              <a:spLocks noChangeShapeType="1"/>
            </p:cNvSpPr>
            <p:nvPr/>
          </p:nvSpPr>
          <p:spPr bwMode="auto">
            <a:xfrm flipV="1">
              <a:off x="2744" y="0"/>
              <a:ext cx="1588" cy="618"/>
            </a:xfrm>
            <a:prstGeom prst="line">
              <a:avLst/>
            </a:prstGeom>
            <a:noFill/>
            <a:ln w="508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ZA" sz="1626"/>
            </a:p>
          </p:txBody>
        </p:sp>
        <p:sp>
          <p:nvSpPr>
            <p:cNvPr id="34829" name="Line 12">
              <a:extLst>
                <a:ext uri="{FF2B5EF4-FFF2-40B4-BE49-F238E27FC236}">
                  <a16:creationId xmlns:a16="http://schemas.microsoft.com/office/drawing/2014/main" xmlns="" id="{8D6B3792-1EAD-49C8-B7E8-53ABC7BB0031}"/>
                </a:ext>
              </a:extLst>
            </p:cNvPr>
            <p:cNvSpPr>
              <a:spLocks noChangeShapeType="1"/>
            </p:cNvSpPr>
            <p:nvPr/>
          </p:nvSpPr>
          <p:spPr bwMode="auto">
            <a:xfrm flipH="1">
              <a:off x="3560" y="0"/>
              <a:ext cx="726" cy="1434"/>
            </a:xfrm>
            <a:prstGeom prst="line">
              <a:avLst/>
            </a:prstGeom>
            <a:noFill/>
            <a:ln w="508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ZA" sz="1626"/>
            </a:p>
          </p:txBody>
        </p:sp>
        <p:sp>
          <p:nvSpPr>
            <p:cNvPr id="34830" name="Line 13">
              <a:extLst>
                <a:ext uri="{FF2B5EF4-FFF2-40B4-BE49-F238E27FC236}">
                  <a16:creationId xmlns:a16="http://schemas.microsoft.com/office/drawing/2014/main" xmlns="" id="{8881449E-AAFC-4765-A253-71F0122D82E4}"/>
                </a:ext>
              </a:extLst>
            </p:cNvPr>
            <p:cNvSpPr>
              <a:spLocks noChangeShapeType="1"/>
            </p:cNvSpPr>
            <p:nvPr/>
          </p:nvSpPr>
          <p:spPr bwMode="auto">
            <a:xfrm>
              <a:off x="3560" y="1434"/>
              <a:ext cx="2087" cy="2767"/>
            </a:xfrm>
            <a:prstGeom prst="line">
              <a:avLst/>
            </a:prstGeom>
            <a:noFill/>
            <a:ln w="508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ZA" sz="1626"/>
            </a:p>
          </p:txBody>
        </p:sp>
        <p:sp>
          <p:nvSpPr>
            <p:cNvPr id="34831" name="Line 14">
              <a:extLst>
                <a:ext uri="{FF2B5EF4-FFF2-40B4-BE49-F238E27FC236}">
                  <a16:creationId xmlns:a16="http://schemas.microsoft.com/office/drawing/2014/main" xmlns="" id="{E8FFB9E3-F184-42AD-AF6D-FC4E7BF0240E}"/>
                </a:ext>
              </a:extLst>
            </p:cNvPr>
            <p:cNvSpPr>
              <a:spLocks noChangeShapeType="1"/>
            </p:cNvSpPr>
            <p:nvPr/>
          </p:nvSpPr>
          <p:spPr bwMode="auto">
            <a:xfrm>
              <a:off x="3198" y="3022"/>
              <a:ext cx="2449" cy="1179"/>
            </a:xfrm>
            <a:prstGeom prst="line">
              <a:avLst/>
            </a:prstGeom>
            <a:noFill/>
            <a:ln w="508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ZA" sz="1626"/>
            </a:p>
          </p:txBody>
        </p:sp>
        <p:sp>
          <p:nvSpPr>
            <p:cNvPr id="34832" name="Line 15">
              <a:extLst>
                <a:ext uri="{FF2B5EF4-FFF2-40B4-BE49-F238E27FC236}">
                  <a16:creationId xmlns:a16="http://schemas.microsoft.com/office/drawing/2014/main" xmlns="" id="{3A2E4465-F0DB-4F6C-BEA5-B5886887C438}"/>
                </a:ext>
              </a:extLst>
            </p:cNvPr>
            <p:cNvSpPr>
              <a:spLocks noChangeShapeType="1"/>
            </p:cNvSpPr>
            <p:nvPr/>
          </p:nvSpPr>
          <p:spPr bwMode="auto">
            <a:xfrm>
              <a:off x="1973" y="2795"/>
              <a:ext cx="1451" cy="1525"/>
            </a:xfrm>
            <a:prstGeom prst="line">
              <a:avLst/>
            </a:prstGeom>
            <a:noFill/>
            <a:ln w="508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ZA" sz="1626"/>
            </a:p>
          </p:txBody>
        </p:sp>
        <p:sp>
          <p:nvSpPr>
            <p:cNvPr id="34833" name="Line 16">
              <a:extLst>
                <a:ext uri="{FF2B5EF4-FFF2-40B4-BE49-F238E27FC236}">
                  <a16:creationId xmlns:a16="http://schemas.microsoft.com/office/drawing/2014/main" xmlns="" id="{9EFF58E3-BE39-42E0-A091-74ACCE0BA7FA}"/>
                </a:ext>
              </a:extLst>
            </p:cNvPr>
            <p:cNvSpPr>
              <a:spLocks noChangeShapeType="1"/>
            </p:cNvSpPr>
            <p:nvPr/>
          </p:nvSpPr>
          <p:spPr bwMode="auto">
            <a:xfrm>
              <a:off x="3198" y="3005"/>
              <a:ext cx="226" cy="1315"/>
            </a:xfrm>
            <a:prstGeom prst="line">
              <a:avLst/>
            </a:prstGeom>
            <a:noFill/>
            <a:ln w="508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ZA" sz="1626"/>
            </a:p>
          </p:txBody>
        </p:sp>
      </p:grpSp>
      <p:sp>
        <p:nvSpPr>
          <p:cNvPr id="34821" name="Rectangle 18">
            <a:extLst>
              <a:ext uri="{FF2B5EF4-FFF2-40B4-BE49-F238E27FC236}">
                <a16:creationId xmlns:a16="http://schemas.microsoft.com/office/drawing/2014/main" xmlns="" id="{6BC09E14-CBDA-4B96-8019-13299166E091}"/>
              </a:ext>
            </a:extLst>
          </p:cNvPr>
          <p:cNvSpPr>
            <a:spLocks noChangeArrowheads="1"/>
          </p:cNvSpPr>
          <p:nvPr/>
        </p:nvSpPr>
        <p:spPr bwMode="auto">
          <a:xfrm>
            <a:off x="2122636" y="189344"/>
            <a:ext cx="1843239" cy="592419"/>
          </a:xfrm>
          <a:prstGeom prst="rect">
            <a:avLst/>
          </a:prstGeom>
          <a:solidFill>
            <a:srgbClr val="FFCC00"/>
          </a:solidFill>
          <a:ln w="31750">
            <a:solidFill>
              <a:schemeClr val="tx1"/>
            </a:solidFill>
            <a:miter lim="800000"/>
            <a:headEnd/>
            <a:tailEnd/>
          </a:ln>
        </p:spPr>
        <p:txBody>
          <a:bodyPr wrap="none" lIns="91596" tIns="45798" rIns="91596" bIns="4579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253" b="1"/>
              <a:t>SHAPE</a:t>
            </a:r>
          </a:p>
        </p:txBody>
      </p:sp>
      <p:sp>
        <p:nvSpPr>
          <p:cNvPr id="17" name="TextBox 16">
            <a:extLst>
              <a:ext uri="{FF2B5EF4-FFF2-40B4-BE49-F238E27FC236}">
                <a16:creationId xmlns:a16="http://schemas.microsoft.com/office/drawing/2014/main" xmlns="" id="{633A3E0E-A6E4-454A-9788-3CFE2EC0DA6D}"/>
              </a:ext>
            </a:extLst>
          </p:cNvPr>
          <p:cNvSpPr txBox="1">
            <a:spLocks noChangeArrowheads="1"/>
          </p:cNvSpPr>
          <p:nvPr/>
        </p:nvSpPr>
        <p:spPr bwMode="auto">
          <a:xfrm>
            <a:off x="3578580" y="2782790"/>
            <a:ext cx="2520290" cy="759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ZA" altLang="en-US" sz="2169" b="1"/>
              <a:t>RECTANGULAR</a:t>
            </a:r>
          </a:p>
          <a:p>
            <a:pPr algn="ctr" eaLnBrk="1" hangingPunct="1">
              <a:spcBef>
                <a:spcPct val="0"/>
              </a:spcBef>
              <a:buFontTx/>
              <a:buNone/>
            </a:pPr>
            <a:r>
              <a:rPr lang="en-ZA" altLang="en-US" sz="2169" b="1"/>
              <a:t>SHAPE</a:t>
            </a:r>
          </a:p>
        </p:txBody>
      </p:sp>
      <p:sp>
        <p:nvSpPr>
          <p:cNvPr id="18" name="TextBox 17">
            <a:extLst>
              <a:ext uri="{FF2B5EF4-FFF2-40B4-BE49-F238E27FC236}">
                <a16:creationId xmlns:a16="http://schemas.microsoft.com/office/drawing/2014/main" xmlns="" id="{685697B9-99B6-456E-9D5F-963995EA77C7}"/>
              </a:ext>
            </a:extLst>
          </p:cNvPr>
          <p:cNvSpPr txBox="1">
            <a:spLocks noChangeArrowheads="1"/>
          </p:cNvSpPr>
          <p:nvPr/>
        </p:nvSpPr>
        <p:spPr bwMode="auto">
          <a:xfrm>
            <a:off x="5966902" y="3817013"/>
            <a:ext cx="1807379" cy="8710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ZA" altLang="en-US" sz="2530" b="1"/>
              <a:t>STELLAR</a:t>
            </a:r>
          </a:p>
          <a:p>
            <a:pPr algn="ctr" eaLnBrk="1" hangingPunct="1">
              <a:spcBef>
                <a:spcPct val="0"/>
              </a:spcBef>
              <a:buFontTx/>
              <a:buNone/>
            </a:pPr>
            <a:r>
              <a:rPr lang="en-ZA" altLang="en-US" sz="2530" b="1"/>
              <a:t>SHAPE</a:t>
            </a:r>
          </a:p>
        </p:txBody>
      </p:sp>
    </p:spTree>
    <p:extLst>
      <p:ext uri="{BB962C8B-B14F-4D97-AF65-F5344CB8AC3E}">
        <p14:creationId xmlns:p14="http://schemas.microsoft.com/office/powerpoint/2010/main" val="3211043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wedge">
                                      <p:cBhvr>
                                        <p:cTn id="7" dur="2000"/>
                                        <p:tgtEl>
                                          <p:spTgt spid="102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edge">
                                      <p:cBhvr>
                                        <p:cTn id="19" dur="2000"/>
                                        <p:tgtEl>
                                          <p:spTgt spid="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1000" fill="hold"/>
                                        <p:tgtEl>
                                          <p:spTgt spid="18"/>
                                        </p:tgtEl>
                                        <p:attrNameLst>
                                          <p:attrName>ppt_x</p:attrName>
                                        </p:attrNameLst>
                                      </p:cBhvr>
                                      <p:tavLst>
                                        <p:tav tm="0">
                                          <p:val>
                                            <p:strVal val="#ppt_x-.2"/>
                                          </p:val>
                                        </p:tav>
                                        <p:tav tm="100000">
                                          <p:val>
                                            <p:strVal val="#ppt_x"/>
                                          </p:val>
                                        </p:tav>
                                      </p:tavLst>
                                    </p:anim>
                                    <p:anim calcmode="lin" valueType="num">
                                      <p:cBhvr>
                                        <p:cTn id="2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p:bldP spid="17" grpId="0"/>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0">
            <a:extLst>
              <a:ext uri="{FF2B5EF4-FFF2-40B4-BE49-F238E27FC236}">
                <a16:creationId xmlns:a16="http://schemas.microsoft.com/office/drawing/2014/main" xmlns="" id="{732C8F04-B75B-4615-BF6A-E21DF6123A35}"/>
              </a:ext>
            </a:extLst>
          </p:cNvPr>
          <p:cNvSpPr>
            <a:spLocks noChangeArrowheads="1"/>
          </p:cNvSpPr>
          <p:nvPr/>
        </p:nvSpPr>
        <p:spPr bwMode="auto">
          <a:xfrm>
            <a:off x="1510135" y="-149181"/>
            <a:ext cx="9171732" cy="7007181"/>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sp>
        <p:nvSpPr>
          <p:cNvPr id="35843" name="Rectangle 6">
            <a:extLst>
              <a:ext uri="{FF2B5EF4-FFF2-40B4-BE49-F238E27FC236}">
                <a16:creationId xmlns:a16="http://schemas.microsoft.com/office/drawing/2014/main" xmlns="" id="{0B7A3B54-B305-4924-9898-C52DEB1AF73E}"/>
              </a:ext>
            </a:extLst>
          </p:cNvPr>
          <p:cNvSpPr>
            <a:spLocks noChangeArrowheads="1"/>
          </p:cNvSpPr>
          <p:nvPr/>
        </p:nvSpPr>
        <p:spPr bwMode="auto">
          <a:xfrm>
            <a:off x="3363415" y="147178"/>
            <a:ext cx="184731" cy="34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sp>
        <p:nvSpPr>
          <p:cNvPr id="35844" name="Rectangle 14">
            <a:extLst>
              <a:ext uri="{FF2B5EF4-FFF2-40B4-BE49-F238E27FC236}">
                <a16:creationId xmlns:a16="http://schemas.microsoft.com/office/drawing/2014/main" xmlns="" id="{1078660B-577B-4BD2-8115-E22ED9D70563}"/>
              </a:ext>
            </a:extLst>
          </p:cNvPr>
          <p:cNvSpPr>
            <a:spLocks noChangeArrowheads="1"/>
          </p:cNvSpPr>
          <p:nvPr/>
        </p:nvSpPr>
        <p:spPr bwMode="auto">
          <a:xfrm rot="10091211">
            <a:off x="7010604" y="2151074"/>
            <a:ext cx="184731" cy="34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graphicFrame>
        <p:nvGraphicFramePr>
          <p:cNvPr id="19" name="Table 18">
            <a:extLst>
              <a:ext uri="{FF2B5EF4-FFF2-40B4-BE49-F238E27FC236}">
                <a16:creationId xmlns:a16="http://schemas.microsoft.com/office/drawing/2014/main" xmlns="" id="{944D7B23-668D-47F3-B7CB-2B66C3BCC422}"/>
              </a:ext>
            </a:extLst>
          </p:cNvPr>
          <p:cNvGraphicFramePr>
            <a:graphicFrameLocks noGrp="1"/>
          </p:cNvGraphicFramePr>
          <p:nvPr/>
        </p:nvGraphicFramePr>
        <p:xfrm>
          <a:off x="1672225" y="1097338"/>
          <a:ext cx="8847551" cy="5225635"/>
        </p:xfrm>
        <a:graphic>
          <a:graphicData uri="http://schemas.openxmlformats.org/drawingml/2006/table">
            <a:tbl>
              <a:tblPr firstRow="1" firstCol="1" bandRow="1">
                <a:tableStyleId>{5940675A-B579-460E-94D1-54222C63F5DA}</a:tableStyleId>
              </a:tblPr>
              <a:tblGrid>
                <a:gridCol w="1735613">
                  <a:extLst>
                    <a:ext uri="{9D8B030D-6E8A-4147-A177-3AD203B41FA5}">
                      <a16:colId xmlns:a16="http://schemas.microsoft.com/office/drawing/2014/main" xmlns="" val="1369553386"/>
                    </a:ext>
                  </a:extLst>
                </a:gridCol>
                <a:gridCol w="2526712">
                  <a:extLst>
                    <a:ext uri="{9D8B030D-6E8A-4147-A177-3AD203B41FA5}">
                      <a16:colId xmlns:a16="http://schemas.microsoft.com/office/drawing/2014/main" xmlns="" val="1469639743"/>
                    </a:ext>
                  </a:extLst>
                </a:gridCol>
                <a:gridCol w="1999312">
                  <a:extLst>
                    <a:ext uri="{9D8B030D-6E8A-4147-A177-3AD203B41FA5}">
                      <a16:colId xmlns:a16="http://schemas.microsoft.com/office/drawing/2014/main" xmlns="" val="897025105"/>
                    </a:ext>
                  </a:extLst>
                </a:gridCol>
                <a:gridCol w="2585914">
                  <a:extLst>
                    <a:ext uri="{9D8B030D-6E8A-4147-A177-3AD203B41FA5}">
                      <a16:colId xmlns:a16="http://schemas.microsoft.com/office/drawing/2014/main" xmlns="" val="1861333858"/>
                    </a:ext>
                  </a:extLst>
                </a:gridCol>
              </a:tblGrid>
              <a:tr h="275410">
                <a:tc>
                  <a:txBody>
                    <a:bodyPr/>
                    <a:lstStyle/>
                    <a:p>
                      <a:pPr algn="ctr">
                        <a:spcAft>
                          <a:spcPts val="0"/>
                        </a:spcAft>
                      </a:pPr>
                      <a:r>
                        <a:rPr lang="en-ZA" sz="1800" b="1" dirty="0">
                          <a:effectLst/>
                        </a:rPr>
                        <a:t>Name</a:t>
                      </a:r>
                      <a:endParaRPr lang="en-Z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tc>
                  <a:txBody>
                    <a:bodyPr/>
                    <a:lstStyle/>
                    <a:p>
                      <a:pPr algn="ctr">
                        <a:spcAft>
                          <a:spcPts val="0"/>
                        </a:spcAft>
                      </a:pPr>
                      <a:r>
                        <a:rPr lang="en-ZA" sz="1800" b="1">
                          <a:effectLst/>
                        </a:rPr>
                        <a:t>Gridiron/Rectangular</a:t>
                      </a:r>
                      <a:endParaRPr lang="en-ZA" sz="1800" b="1">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tc>
                  <a:txBody>
                    <a:bodyPr/>
                    <a:lstStyle/>
                    <a:p>
                      <a:pPr algn="ctr">
                        <a:spcAft>
                          <a:spcPts val="0"/>
                        </a:spcAft>
                      </a:pPr>
                      <a:r>
                        <a:rPr lang="en-ZA" sz="1800" b="1" dirty="0">
                          <a:effectLst/>
                        </a:rPr>
                        <a:t>Radial</a:t>
                      </a:r>
                      <a:endParaRPr lang="en-Z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tc>
                  <a:txBody>
                    <a:bodyPr/>
                    <a:lstStyle/>
                    <a:p>
                      <a:pPr algn="ctr">
                        <a:spcAft>
                          <a:spcPts val="0"/>
                        </a:spcAft>
                      </a:pPr>
                      <a:r>
                        <a:rPr lang="en-ZA" sz="1800" b="1" dirty="0">
                          <a:effectLst/>
                        </a:rPr>
                        <a:t>Irregular</a:t>
                      </a:r>
                      <a:endParaRPr lang="en-Z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extLst>
                  <a:ext uri="{0D108BD9-81ED-4DB2-BD59-A6C34878D82A}">
                    <a16:rowId xmlns:a16="http://schemas.microsoft.com/office/drawing/2014/main" xmlns="" val="389039095"/>
                  </a:ext>
                </a:extLst>
              </a:tr>
              <a:tr h="1319644">
                <a:tc>
                  <a:txBody>
                    <a:bodyPr/>
                    <a:lstStyle/>
                    <a:p>
                      <a:pPr>
                        <a:spcAft>
                          <a:spcPts val="0"/>
                        </a:spcAft>
                      </a:pPr>
                      <a:r>
                        <a:rPr lang="en-ZA" sz="1800" dirty="0">
                          <a:effectLst/>
                        </a:rPr>
                        <a:t> </a:t>
                      </a:r>
                    </a:p>
                    <a:p>
                      <a:pPr>
                        <a:spcAft>
                          <a:spcPts val="0"/>
                        </a:spcAft>
                      </a:pPr>
                      <a:r>
                        <a:rPr lang="en-ZA" sz="1800" dirty="0">
                          <a:effectLst/>
                        </a:rPr>
                        <a:t> </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tc>
                  <a:txBody>
                    <a:bodyPr/>
                    <a:lstStyle/>
                    <a:p>
                      <a:pPr algn="ctr">
                        <a:spcAft>
                          <a:spcPts val="0"/>
                        </a:spcAft>
                      </a:pPr>
                      <a:endParaRPr lang="en-ZA" sz="1800" dirty="0">
                        <a:effectLst/>
                      </a:endParaRPr>
                    </a:p>
                    <a:p>
                      <a:pPr algn="ctr">
                        <a:spcAft>
                          <a:spcPts val="0"/>
                        </a:spcAft>
                      </a:pPr>
                      <a:endParaRPr lang="en-ZA" sz="1800" dirty="0">
                        <a:effectLst/>
                      </a:endParaRPr>
                    </a:p>
                    <a:p>
                      <a:pPr algn="ctr">
                        <a:spcAft>
                          <a:spcPts val="0"/>
                        </a:spcAft>
                      </a:pPr>
                      <a:endParaRPr lang="en-ZA" sz="1800" dirty="0">
                        <a:effectLst/>
                      </a:endParaRPr>
                    </a:p>
                  </a:txBody>
                  <a:tcPr marL="61958" marR="61958" marT="0" marB="0"/>
                </a:tc>
                <a:tc>
                  <a:txBody>
                    <a:bodyPr/>
                    <a:lstStyle/>
                    <a:p>
                      <a:pPr algn="ctr">
                        <a:spcAft>
                          <a:spcPts val="0"/>
                        </a:spcAft>
                      </a:pPr>
                      <a:r>
                        <a:rPr lang="en-ZA" sz="1800">
                          <a:effectLst/>
                        </a:rPr>
                        <a:t> </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tc>
                  <a:txBody>
                    <a:bodyPr/>
                    <a:lstStyle/>
                    <a:p>
                      <a:pPr algn="ctr">
                        <a:spcAft>
                          <a:spcPts val="0"/>
                        </a:spcAft>
                      </a:pPr>
                      <a:r>
                        <a:rPr lang="en-ZA" sz="1800">
                          <a:effectLst/>
                        </a:rPr>
                        <a:t> </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extLst>
                  <a:ext uri="{0D108BD9-81ED-4DB2-BD59-A6C34878D82A}">
                    <a16:rowId xmlns:a16="http://schemas.microsoft.com/office/drawing/2014/main" xmlns="" val="1786682066"/>
                  </a:ext>
                </a:extLst>
              </a:tr>
              <a:tr h="1101641">
                <a:tc>
                  <a:txBody>
                    <a:bodyPr/>
                    <a:lstStyle/>
                    <a:p>
                      <a:pPr>
                        <a:spcAft>
                          <a:spcPts val="0"/>
                        </a:spcAft>
                      </a:pPr>
                      <a:r>
                        <a:rPr lang="en-ZA" sz="1800">
                          <a:effectLst/>
                        </a:rPr>
                        <a:t>Characteristics</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tc>
                  <a:txBody>
                    <a:bodyPr/>
                    <a:lstStyle/>
                    <a:p>
                      <a:pPr>
                        <a:spcAft>
                          <a:spcPts val="0"/>
                        </a:spcAft>
                      </a:pPr>
                      <a:r>
                        <a:rPr lang="en-ZA" sz="1800" dirty="0">
                          <a:effectLst/>
                        </a:rPr>
                        <a:t>Roads intersect at right angles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tc>
                  <a:txBody>
                    <a:bodyPr/>
                    <a:lstStyle/>
                    <a:p>
                      <a:pPr>
                        <a:spcAft>
                          <a:spcPts val="0"/>
                        </a:spcAft>
                      </a:pPr>
                      <a:r>
                        <a:rPr lang="en-ZA" sz="1800" dirty="0">
                          <a:effectLst/>
                        </a:rPr>
                        <a:t>Roads radiate outwards from central point like spider’s web</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tc>
                  <a:txBody>
                    <a:bodyPr/>
                    <a:lstStyle/>
                    <a:p>
                      <a:pPr marL="342900" lvl="0" indent="-342900">
                        <a:spcAft>
                          <a:spcPts val="0"/>
                        </a:spcAft>
                        <a:buFont typeface="Symbol" panose="05050102010706020507" pitchFamily="18" charset="2"/>
                        <a:buChar char=""/>
                      </a:pPr>
                      <a:r>
                        <a:rPr lang="en-ZA" sz="1800">
                          <a:effectLst/>
                        </a:rPr>
                        <a:t>No clear structure</a:t>
                      </a:r>
                    </a:p>
                    <a:p>
                      <a:pPr marL="342900" lvl="0" indent="-342900">
                        <a:spcAft>
                          <a:spcPts val="0"/>
                        </a:spcAft>
                        <a:buFont typeface="Symbol" panose="05050102010706020507" pitchFamily="18" charset="2"/>
                        <a:buChar char=""/>
                      </a:pPr>
                      <a:r>
                        <a:rPr lang="en-ZA" sz="1800">
                          <a:effectLst/>
                        </a:rPr>
                        <a:t>Can be planned or unplanned</a:t>
                      </a:r>
                      <a:endParaRPr lang="en-ZA" sz="1800">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extLst>
                  <a:ext uri="{0D108BD9-81ED-4DB2-BD59-A6C34878D82A}">
                    <a16:rowId xmlns:a16="http://schemas.microsoft.com/office/drawing/2014/main" xmlns="" val="734266426"/>
                  </a:ext>
                </a:extLst>
              </a:tr>
              <a:tr h="1181579">
                <a:tc>
                  <a:txBody>
                    <a:bodyPr/>
                    <a:lstStyle/>
                    <a:p>
                      <a:pPr>
                        <a:spcAft>
                          <a:spcPts val="0"/>
                        </a:spcAft>
                      </a:pPr>
                      <a:r>
                        <a:rPr lang="en-ZA" sz="1800" dirty="0">
                          <a:effectLst/>
                        </a:rPr>
                        <a:t>Advantages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tc>
                  <a:txBody>
                    <a:bodyPr/>
                    <a:lstStyle/>
                    <a:p>
                      <a:pPr marL="342900" lvl="0" indent="-342900">
                        <a:spcAft>
                          <a:spcPts val="0"/>
                        </a:spcAft>
                        <a:buFont typeface="Symbol" panose="05050102010706020507" pitchFamily="18" charset="2"/>
                        <a:buChar char=""/>
                      </a:pPr>
                      <a:r>
                        <a:rPr lang="en-ZA" sz="1800" dirty="0">
                          <a:effectLst/>
                        </a:rPr>
                        <a:t>Easy to plan</a:t>
                      </a:r>
                    </a:p>
                    <a:p>
                      <a:pPr marL="342900" lvl="0" indent="-342900">
                        <a:spcAft>
                          <a:spcPts val="0"/>
                        </a:spcAft>
                        <a:buFont typeface="Symbol" panose="05050102010706020507" pitchFamily="18" charset="2"/>
                        <a:buChar char=""/>
                      </a:pPr>
                      <a:r>
                        <a:rPr lang="en-ZA" sz="1800" dirty="0">
                          <a:effectLst/>
                        </a:rPr>
                        <a:t>Land divided easily</a:t>
                      </a:r>
                    </a:p>
                    <a:p>
                      <a:pPr marL="342900" lvl="0" indent="-342900">
                        <a:spcAft>
                          <a:spcPts val="0"/>
                        </a:spcAft>
                        <a:buFont typeface="Symbol" panose="05050102010706020507" pitchFamily="18" charset="2"/>
                        <a:buChar char=""/>
                      </a:pPr>
                      <a:r>
                        <a:rPr lang="en-ZA" sz="1800" dirty="0">
                          <a:effectLst/>
                        </a:rPr>
                        <a:t>Easy to find way</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tc>
                  <a:txBody>
                    <a:bodyPr/>
                    <a:lstStyle/>
                    <a:p>
                      <a:pPr marL="342900" lvl="0" indent="-342900">
                        <a:spcAft>
                          <a:spcPts val="0"/>
                        </a:spcAft>
                        <a:buFont typeface="Symbol" panose="05050102010706020507" pitchFamily="18" charset="2"/>
                        <a:buChar char=""/>
                      </a:pPr>
                      <a:r>
                        <a:rPr lang="en-ZA" sz="1800" dirty="0">
                          <a:effectLst/>
                        </a:rPr>
                        <a:t>Easier flow of traffic</a:t>
                      </a:r>
                    </a:p>
                    <a:p>
                      <a:pPr marL="342900" lvl="0" indent="-342900">
                        <a:spcAft>
                          <a:spcPts val="0"/>
                        </a:spcAft>
                        <a:buFont typeface="Symbol" panose="05050102010706020507" pitchFamily="18" charset="2"/>
                        <a:buChar char=""/>
                      </a:pPr>
                      <a:r>
                        <a:rPr lang="en-ZA" sz="1800" dirty="0">
                          <a:effectLst/>
                        </a:rPr>
                        <a:t>All roads lead to central point</a:t>
                      </a:r>
                    </a:p>
                  </a:txBody>
                  <a:tcPr marL="61958" marR="61958" marT="0" marB="0"/>
                </a:tc>
                <a:tc>
                  <a:txBody>
                    <a:bodyPr/>
                    <a:lstStyle/>
                    <a:p>
                      <a:pPr marL="342900" lvl="0" indent="-342900">
                        <a:spcAft>
                          <a:spcPts val="0"/>
                        </a:spcAft>
                        <a:buFont typeface="Symbol" panose="05050102010706020507" pitchFamily="18" charset="2"/>
                        <a:buChar char=""/>
                      </a:pPr>
                      <a:r>
                        <a:rPr lang="en-ZA" sz="1800" dirty="0">
                          <a:effectLst/>
                        </a:rPr>
                        <a:t>Improves traffic flow</a:t>
                      </a:r>
                    </a:p>
                    <a:p>
                      <a:pPr marL="342900" lvl="0" indent="-342900">
                        <a:spcAft>
                          <a:spcPts val="0"/>
                        </a:spcAft>
                        <a:buFont typeface="Symbol" panose="05050102010706020507" pitchFamily="18" charset="2"/>
                        <a:buChar char=""/>
                      </a:pPr>
                      <a:r>
                        <a:rPr lang="en-ZA" sz="1800" dirty="0">
                          <a:effectLst/>
                        </a:rPr>
                        <a:t>Fewer intersections</a:t>
                      </a:r>
                    </a:p>
                    <a:p>
                      <a:pPr marL="342900" lvl="0" indent="-342900">
                        <a:spcAft>
                          <a:spcPts val="0"/>
                        </a:spcAft>
                        <a:buFont typeface="Symbol" panose="05050102010706020507" pitchFamily="18" charset="2"/>
                        <a:buChar char=""/>
                      </a:pPr>
                      <a:r>
                        <a:rPr lang="en-ZA" sz="1800" dirty="0">
                          <a:effectLst/>
                        </a:rPr>
                        <a:t>Accommodates topography</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extLst>
                  <a:ext uri="{0D108BD9-81ED-4DB2-BD59-A6C34878D82A}">
                    <a16:rowId xmlns:a16="http://schemas.microsoft.com/office/drawing/2014/main" xmlns="" val="3638887947"/>
                  </a:ext>
                </a:extLst>
              </a:tr>
              <a:tr h="1347361">
                <a:tc>
                  <a:txBody>
                    <a:bodyPr/>
                    <a:lstStyle/>
                    <a:p>
                      <a:pPr>
                        <a:spcAft>
                          <a:spcPts val="0"/>
                        </a:spcAft>
                      </a:pPr>
                      <a:r>
                        <a:rPr lang="en-ZA" sz="1800" dirty="0">
                          <a:effectLst/>
                        </a:rPr>
                        <a:t>Disadvantages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tc>
                  <a:txBody>
                    <a:bodyPr/>
                    <a:lstStyle/>
                    <a:p>
                      <a:pPr marL="342900" lvl="0" indent="-342900">
                        <a:spcAft>
                          <a:spcPts val="0"/>
                        </a:spcAft>
                        <a:buFont typeface="Symbol" panose="05050102010706020507" pitchFamily="18" charset="2"/>
                        <a:buChar char=""/>
                      </a:pPr>
                      <a:r>
                        <a:rPr lang="en-ZA" sz="1800" dirty="0">
                          <a:effectLst/>
                        </a:rPr>
                        <a:t>Traffic congestion</a:t>
                      </a:r>
                    </a:p>
                    <a:p>
                      <a:pPr marL="342900" lvl="0" indent="-342900">
                        <a:spcAft>
                          <a:spcPts val="0"/>
                        </a:spcAft>
                        <a:buFont typeface="Symbol" panose="05050102010706020507" pitchFamily="18" charset="2"/>
                        <a:buChar char=""/>
                      </a:pPr>
                      <a:r>
                        <a:rPr lang="en-ZA" sz="1800" dirty="0">
                          <a:effectLst/>
                        </a:rPr>
                        <a:t>Monotonous</a:t>
                      </a:r>
                    </a:p>
                    <a:p>
                      <a:pPr marL="342900" lvl="0" indent="-342900">
                        <a:spcAft>
                          <a:spcPts val="0"/>
                        </a:spcAft>
                        <a:buFont typeface="Symbol" panose="05050102010706020507" pitchFamily="18" charset="2"/>
                        <a:buChar char=""/>
                      </a:pPr>
                      <a:r>
                        <a:rPr lang="en-ZA" sz="1800" dirty="0">
                          <a:effectLst/>
                        </a:rPr>
                        <a:t>Accidents</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tc>
                  <a:txBody>
                    <a:bodyPr/>
                    <a:lstStyle/>
                    <a:p>
                      <a:pPr marL="342900" lvl="0" indent="-342900">
                        <a:spcAft>
                          <a:spcPts val="0"/>
                        </a:spcAft>
                        <a:buFont typeface="Symbol" panose="05050102010706020507" pitchFamily="18" charset="2"/>
                        <a:buChar char=""/>
                      </a:pPr>
                      <a:r>
                        <a:rPr lang="en-ZA" sz="1800" dirty="0">
                          <a:effectLst/>
                        </a:rPr>
                        <a:t>Traffic jams</a:t>
                      </a:r>
                    </a:p>
                    <a:p>
                      <a:pPr marL="342900" lvl="0" indent="-342900">
                        <a:spcAft>
                          <a:spcPts val="0"/>
                        </a:spcAft>
                        <a:buFont typeface="Symbol" panose="05050102010706020507" pitchFamily="18" charset="2"/>
                        <a:buChar char=""/>
                      </a:pPr>
                      <a:r>
                        <a:rPr lang="en-ZA" sz="1800" dirty="0">
                          <a:effectLst/>
                        </a:rPr>
                        <a:t>Traffic is slow</a:t>
                      </a:r>
                    </a:p>
                    <a:p>
                      <a:pPr marL="342900" lvl="0" indent="-342900">
                        <a:spcAft>
                          <a:spcPts val="0"/>
                        </a:spcAft>
                        <a:buFont typeface="Symbol" panose="05050102010706020507" pitchFamily="18" charset="2"/>
                        <a:buChar char=""/>
                      </a:pPr>
                      <a:r>
                        <a:rPr lang="en-ZA" sz="1800" dirty="0">
                          <a:effectLst/>
                        </a:rPr>
                        <a:t>Wasted space</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tc>
                  <a:txBody>
                    <a:bodyPr/>
                    <a:lstStyle/>
                    <a:p>
                      <a:pPr marL="342900" lvl="0" indent="-342900">
                        <a:spcAft>
                          <a:spcPts val="0"/>
                        </a:spcAft>
                        <a:buFont typeface="Symbol" panose="05050102010706020507" pitchFamily="18" charset="2"/>
                        <a:buChar char=""/>
                      </a:pPr>
                      <a:r>
                        <a:rPr lang="en-ZA" sz="1800" dirty="0">
                          <a:effectLst/>
                        </a:rPr>
                        <a:t>Difficult  to plan</a:t>
                      </a:r>
                    </a:p>
                    <a:p>
                      <a:pPr marL="342900" lvl="0" indent="-342900">
                        <a:spcAft>
                          <a:spcPts val="0"/>
                        </a:spcAft>
                        <a:buFont typeface="Symbol" panose="05050102010706020507" pitchFamily="18" charset="2"/>
                        <a:buChar char=""/>
                      </a:pPr>
                      <a:r>
                        <a:rPr lang="en-ZA" sz="1800" dirty="0">
                          <a:effectLst/>
                        </a:rPr>
                        <a:t>Easy to get lost</a:t>
                      </a:r>
                    </a:p>
                    <a:p>
                      <a:pPr marL="342900" lvl="0" indent="-342900">
                        <a:spcAft>
                          <a:spcPts val="0"/>
                        </a:spcAft>
                        <a:buFont typeface="Symbol" panose="05050102010706020507" pitchFamily="18" charset="2"/>
                        <a:buChar char=""/>
                      </a:pPr>
                      <a:r>
                        <a:rPr lang="en-ZA" sz="1800" dirty="0">
                          <a:effectLst/>
                        </a:rPr>
                        <a:t>Not easy to expand or subdivide</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958" marR="61958" marT="0" marB="0"/>
                </a:tc>
                <a:extLst>
                  <a:ext uri="{0D108BD9-81ED-4DB2-BD59-A6C34878D82A}">
                    <a16:rowId xmlns:a16="http://schemas.microsoft.com/office/drawing/2014/main" xmlns="" val="2463492746"/>
                  </a:ext>
                </a:extLst>
              </a:tr>
            </a:tbl>
          </a:graphicData>
        </a:graphic>
      </p:graphicFrame>
      <p:sp>
        <p:nvSpPr>
          <p:cNvPr id="35877" name="Rectangle 13">
            <a:extLst>
              <a:ext uri="{FF2B5EF4-FFF2-40B4-BE49-F238E27FC236}">
                <a16:creationId xmlns:a16="http://schemas.microsoft.com/office/drawing/2014/main" xmlns="" id="{94077A29-9F94-4F0D-BAC9-0A1732255B0C}"/>
              </a:ext>
            </a:extLst>
          </p:cNvPr>
          <p:cNvSpPr>
            <a:spLocks noChangeArrowheads="1"/>
          </p:cNvSpPr>
          <p:nvPr/>
        </p:nvSpPr>
        <p:spPr bwMode="auto">
          <a:xfrm>
            <a:off x="1039642" y="2313164"/>
            <a:ext cx="13355959" cy="34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pic>
        <p:nvPicPr>
          <p:cNvPr id="35878" name="Picture 21">
            <a:extLst>
              <a:ext uri="{FF2B5EF4-FFF2-40B4-BE49-F238E27FC236}">
                <a16:creationId xmlns:a16="http://schemas.microsoft.com/office/drawing/2014/main" xmlns="" id="{DB843B21-6824-44CD-9D68-64F71ED8392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2556" y="1428690"/>
            <a:ext cx="1105943" cy="107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9" name="Picture 22">
            <a:extLst>
              <a:ext uri="{FF2B5EF4-FFF2-40B4-BE49-F238E27FC236}">
                <a16:creationId xmlns:a16="http://schemas.microsoft.com/office/drawing/2014/main" xmlns="" id="{8861F5C5-64F8-4E3F-8A93-7A3AE50832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4116" y="1435863"/>
            <a:ext cx="1170493" cy="122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0" name="Picture 23">
            <a:extLst>
              <a:ext uri="{FF2B5EF4-FFF2-40B4-BE49-F238E27FC236}">
                <a16:creationId xmlns:a16="http://schemas.microsoft.com/office/drawing/2014/main" xmlns="" id="{E4CC0965-F0F7-4827-A7F2-94175E159E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61782" y="1435863"/>
            <a:ext cx="1359838" cy="120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81" name="TextBox 24">
            <a:extLst>
              <a:ext uri="{FF2B5EF4-FFF2-40B4-BE49-F238E27FC236}">
                <a16:creationId xmlns:a16="http://schemas.microsoft.com/office/drawing/2014/main" xmlns="" id="{62DC7C9F-4F92-4FBD-9256-17FFE383684D}"/>
              </a:ext>
            </a:extLst>
          </p:cNvPr>
          <p:cNvSpPr txBox="1">
            <a:spLocks noChangeArrowheads="1"/>
          </p:cNvSpPr>
          <p:nvPr/>
        </p:nvSpPr>
        <p:spPr bwMode="auto">
          <a:xfrm>
            <a:off x="4615671" y="463320"/>
            <a:ext cx="2960659" cy="426142"/>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2169" b="1"/>
              <a:t>STREET PATTERNS</a:t>
            </a:r>
          </a:p>
        </p:txBody>
      </p:sp>
    </p:spTree>
    <p:extLst>
      <p:ext uri="{BB962C8B-B14F-4D97-AF65-F5344CB8AC3E}">
        <p14:creationId xmlns:p14="http://schemas.microsoft.com/office/powerpoint/2010/main" val="3389473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a:extLst>
              <a:ext uri="{FF2B5EF4-FFF2-40B4-BE49-F238E27FC236}">
                <a16:creationId xmlns:a16="http://schemas.microsoft.com/office/drawing/2014/main" xmlns="" id="{4586783D-030D-4AF2-B21B-D18047A30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135" y="0"/>
            <a:ext cx="91717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6">
            <a:extLst>
              <a:ext uri="{FF2B5EF4-FFF2-40B4-BE49-F238E27FC236}">
                <a16:creationId xmlns:a16="http://schemas.microsoft.com/office/drawing/2014/main" xmlns="" id="{82FF72A2-6212-4B54-9D23-98F3931EC156}"/>
              </a:ext>
            </a:extLst>
          </p:cNvPr>
          <p:cNvSpPr>
            <a:spLocks noChangeArrowheads="1"/>
          </p:cNvSpPr>
          <p:nvPr/>
        </p:nvSpPr>
        <p:spPr bwMode="auto">
          <a:xfrm>
            <a:off x="6354198" y="189345"/>
            <a:ext cx="4148366" cy="527869"/>
          </a:xfrm>
          <a:prstGeom prst="rect">
            <a:avLst/>
          </a:prstGeom>
          <a:solidFill>
            <a:srgbClr val="FFCC00"/>
          </a:solidFill>
          <a:ln w="31750">
            <a:solidFill>
              <a:schemeClr val="tx1"/>
            </a:solidFill>
            <a:miter lim="800000"/>
            <a:headEnd/>
            <a:tailEnd/>
          </a:ln>
        </p:spPr>
        <p:txBody>
          <a:bodyPr wrap="none" lIns="91596" tIns="45798" rIns="91596" bIns="4579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253" b="1"/>
              <a:t>STREET PATTERNS</a:t>
            </a:r>
          </a:p>
        </p:txBody>
      </p:sp>
      <p:sp>
        <p:nvSpPr>
          <p:cNvPr id="5" name="Rectangle 4">
            <a:extLst>
              <a:ext uri="{FF2B5EF4-FFF2-40B4-BE49-F238E27FC236}">
                <a16:creationId xmlns:a16="http://schemas.microsoft.com/office/drawing/2014/main" xmlns="" id="{95FB5FFE-AE80-4FB3-8A1F-B728C6AADA33}"/>
              </a:ext>
            </a:extLst>
          </p:cNvPr>
          <p:cNvSpPr>
            <a:spLocks noChangeArrowheads="1"/>
          </p:cNvSpPr>
          <p:nvPr/>
        </p:nvSpPr>
        <p:spPr bwMode="auto">
          <a:xfrm>
            <a:off x="7838830" y="2589142"/>
            <a:ext cx="2646520" cy="1163321"/>
          </a:xfrm>
          <a:prstGeom prst="rect">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ZA" altLang="en-US" sz="2169" b="1">
                <a:solidFill>
                  <a:schemeClr val="bg1"/>
                </a:solidFill>
              </a:rPr>
              <a:t>GRID PATTERN</a:t>
            </a:r>
          </a:p>
          <a:p>
            <a:pPr>
              <a:spcBef>
                <a:spcPct val="0"/>
              </a:spcBef>
            </a:pPr>
            <a:r>
              <a:rPr lang="en-ZA" altLang="en-US" sz="2169" b="1">
                <a:solidFill>
                  <a:schemeClr val="bg1"/>
                </a:solidFill>
              </a:rPr>
              <a:t>On Gentle slopes</a:t>
            </a:r>
          </a:p>
          <a:p>
            <a:pPr>
              <a:spcBef>
                <a:spcPct val="0"/>
              </a:spcBef>
            </a:pPr>
            <a:r>
              <a:rPr lang="en-ZA" altLang="en-US" sz="2169" b="1">
                <a:solidFill>
                  <a:schemeClr val="bg1"/>
                </a:solidFill>
              </a:rPr>
              <a:t>Older</a:t>
            </a:r>
          </a:p>
        </p:txBody>
      </p:sp>
      <p:sp>
        <p:nvSpPr>
          <p:cNvPr id="6" name="Rectangle 5">
            <a:extLst>
              <a:ext uri="{FF2B5EF4-FFF2-40B4-BE49-F238E27FC236}">
                <a16:creationId xmlns:a16="http://schemas.microsoft.com/office/drawing/2014/main" xmlns="" id="{40250F1A-DCD1-4009-B932-EFB3D241D2C5}"/>
              </a:ext>
            </a:extLst>
          </p:cNvPr>
          <p:cNvSpPr>
            <a:spLocks noChangeArrowheads="1"/>
          </p:cNvSpPr>
          <p:nvPr/>
        </p:nvSpPr>
        <p:spPr bwMode="auto">
          <a:xfrm>
            <a:off x="1964849" y="2201847"/>
            <a:ext cx="3162913" cy="774591"/>
          </a:xfrm>
          <a:prstGeom prst="rect">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ZA" altLang="en-US" sz="2169" b="1">
                <a:solidFill>
                  <a:schemeClr val="bg1"/>
                </a:solidFill>
              </a:rPr>
              <a:t>IRREGULAR PATTERN</a:t>
            </a:r>
          </a:p>
          <a:p>
            <a:pPr>
              <a:spcBef>
                <a:spcPct val="0"/>
              </a:spcBef>
            </a:pPr>
            <a:r>
              <a:rPr lang="en-ZA" altLang="en-US" sz="2169" b="1">
                <a:solidFill>
                  <a:schemeClr val="bg1"/>
                </a:solidFill>
              </a:rPr>
              <a:t>On Steeper slopes</a:t>
            </a:r>
          </a:p>
        </p:txBody>
      </p:sp>
      <p:grpSp>
        <p:nvGrpSpPr>
          <p:cNvPr id="2" name="Group 6">
            <a:extLst>
              <a:ext uri="{FF2B5EF4-FFF2-40B4-BE49-F238E27FC236}">
                <a16:creationId xmlns:a16="http://schemas.microsoft.com/office/drawing/2014/main" xmlns="" id="{60E0C2F9-D8A9-49D1-9274-0BCD17A49C18}"/>
              </a:ext>
            </a:extLst>
          </p:cNvPr>
          <p:cNvGrpSpPr>
            <a:grpSpLocks/>
          </p:cNvGrpSpPr>
          <p:nvPr/>
        </p:nvGrpSpPr>
        <p:grpSpPr bwMode="auto">
          <a:xfrm>
            <a:off x="3707678" y="1104510"/>
            <a:ext cx="5034842" cy="1420084"/>
            <a:chOff x="2432035" y="1223151"/>
            <a:chExt cx="5572160" cy="1571636"/>
          </a:xfrm>
        </p:grpSpPr>
        <p:sp>
          <p:nvSpPr>
            <p:cNvPr id="36871" name="Rectangle 7">
              <a:extLst>
                <a:ext uri="{FF2B5EF4-FFF2-40B4-BE49-F238E27FC236}">
                  <a16:creationId xmlns:a16="http://schemas.microsoft.com/office/drawing/2014/main" xmlns="" id="{76441869-1576-40E8-AF3E-4408D1348797}"/>
                </a:ext>
              </a:extLst>
            </p:cNvPr>
            <p:cNvSpPr>
              <a:spLocks noChangeArrowheads="1"/>
            </p:cNvSpPr>
            <p:nvPr/>
          </p:nvSpPr>
          <p:spPr bwMode="auto">
            <a:xfrm>
              <a:off x="3146411" y="1223151"/>
              <a:ext cx="4214843" cy="844358"/>
            </a:xfrm>
            <a:prstGeom prst="rect">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ZA" altLang="en-US" sz="2169" b="1">
                  <a:solidFill>
                    <a:schemeClr val="bg1"/>
                  </a:solidFill>
                </a:rPr>
                <a:t>NB ADVANTAGES AND DISADVANTAGES</a:t>
              </a:r>
            </a:p>
          </p:txBody>
        </p:sp>
        <p:cxnSp>
          <p:nvCxnSpPr>
            <p:cNvPr id="36872" name="Shape 8">
              <a:extLst>
                <a:ext uri="{FF2B5EF4-FFF2-40B4-BE49-F238E27FC236}">
                  <a16:creationId xmlns:a16="http://schemas.microsoft.com/office/drawing/2014/main" xmlns="" id="{40DBB02F-2013-4473-AFA3-1B2E32BA8BDB}"/>
                </a:ext>
              </a:extLst>
            </p:cNvPr>
            <p:cNvCxnSpPr>
              <a:cxnSpLocks noChangeShapeType="1"/>
              <a:stCxn id="36871" idx="3"/>
            </p:cNvCxnSpPr>
            <p:nvPr/>
          </p:nvCxnSpPr>
          <p:spPr bwMode="auto">
            <a:xfrm>
              <a:off x="7361255" y="1645330"/>
              <a:ext cx="642940" cy="1149457"/>
            </a:xfrm>
            <a:prstGeom prst="bentConnector2">
              <a:avLst/>
            </a:prstGeom>
            <a:noFill/>
            <a:ln w="508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6873" name="Shape 9">
              <a:extLst>
                <a:ext uri="{FF2B5EF4-FFF2-40B4-BE49-F238E27FC236}">
                  <a16:creationId xmlns:a16="http://schemas.microsoft.com/office/drawing/2014/main" xmlns="" id="{FC23D292-C0F0-4ECE-8AE6-8ECC0A267B91}"/>
                </a:ext>
              </a:extLst>
            </p:cNvPr>
            <p:cNvCxnSpPr>
              <a:cxnSpLocks noChangeShapeType="1"/>
              <a:stCxn id="36871" idx="1"/>
            </p:cNvCxnSpPr>
            <p:nvPr/>
          </p:nvCxnSpPr>
          <p:spPr bwMode="auto">
            <a:xfrm rot="10800000" flipV="1">
              <a:off x="2432035" y="1645330"/>
              <a:ext cx="714376" cy="720827"/>
            </a:xfrm>
            <a:prstGeom prst="bentConnector2">
              <a:avLst/>
            </a:prstGeom>
            <a:noFill/>
            <a:ln w="50800" algn="ctr">
              <a:solidFill>
                <a:srgbClr val="FF00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957950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ppt_x</p:attrName>
                                        </p:attrNameLst>
                                      </p:cBhvr>
                                      <p:tavLst>
                                        <p:tav tm="0">
                                          <p:val>
                                            <p:strVal val="#ppt_x-.2"/>
                                          </p:val>
                                        </p:tav>
                                        <p:tav tm="100000">
                                          <p:val>
                                            <p:strVal val="#ppt_x"/>
                                          </p:val>
                                        </p:tav>
                                      </p:tavLst>
                                    </p:anim>
                                    <p:anim calcmode="lin" valueType="num">
                                      <p:cBhvr>
                                        <p:cTn id="1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E3FB97D-EC88-4562-8D70-1F4035A46F72}"/>
              </a:ext>
            </a:extLst>
          </p:cNvPr>
          <p:cNvSpPr/>
          <p:nvPr/>
        </p:nvSpPr>
        <p:spPr>
          <a:xfrm>
            <a:off x="1845578" y="1845578"/>
            <a:ext cx="8381576" cy="2690083"/>
          </a:xfrm>
          <a:prstGeom prst="rect">
            <a:avLst/>
          </a:prstGeom>
          <a:solidFill>
            <a:schemeClr val="accent6">
              <a:lumMod val="75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ZA" sz="4879" b="1" dirty="0">
                <a:latin typeface="Arial" pitchFamily="34" charset="0"/>
                <a:cs typeface="Arial" pitchFamily="34" charset="0"/>
              </a:rPr>
              <a:t>URBAN SETTLEMENT</a:t>
            </a:r>
          </a:p>
          <a:p>
            <a:pPr algn="ctr" eaLnBrk="1" hangingPunct="1">
              <a:defRPr/>
            </a:pPr>
            <a:r>
              <a:rPr lang="en-ZA" sz="4879" b="1" dirty="0">
                <a:latin typeface="Arial" pitchFamily="34" charset="0"/>
                <a:cs typeface="Arial" pitchFamily="34" charset="0"/>
              </a:rPr>
              <a:t>ISSUES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xmlns="" id="{7DF58D87-7228-4311-9A13-72F20C7A203F}"/>
              </a:ext>
            </a:extLst>
          </p:cNvPr>
          <p:cNvSpPr>
            <a:spLocks noChangeArrowheads="1"/>
          </p:cNvSpPr>
          <p:nvPr/>
        </p:nvSpPr>
        <p:spPr bwMode="auto">
          <a:xfrm>
            <a:off x="1280626" y="-149180"/>
            <a:ext cx="9630749" cy="7222345"/>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pic>
        <p:nvPicPr>
          <p:cNvPr id="59395" name="Picture 1">
            <a:extLst>
              <a:ext uri="{FF2B5EF4-FFF2-40B4-BE49-F238E27FC236}">
                <a16:creationId xmlns:a16="http://schemas.microsoft.com/office/drawing/2014/main" xmlns="" id="{B689C05B-722B-4D11-9EE5-C11A7A56CF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2225" y="2322340"/>
            <a:ext cx="8824601" cy="439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3">
            <a:extLst>
              <a:ext uri="{FF2B5EF4-FFF2-40B4-BE49-F238E27FC236}">
                <a16:creationId xmlns:a16="http://schemas.microsoft.com/office/drawing/2014/main" xmlns="" id="{C7ED3546-BC6F-47D4-9849-0E4F7E10CD2B}"/>
              </a:ext>
            </a:extLst>
          </p:cNvPr>
          <p:cNvSpPr txBox="1">
            <a:spLocks noChangeArrowheads="1"/>
          </p:cNvSpPr>
          <p:nvPr/>
        </p:nvSpPr>
        <p:spPr bwMode="auto">
          <a:xfrm>
            <a:off x="1931857" y="176435"/>
            <a:ext cx="5855335" cy="537391"/>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2892" b="1"/>
              <a:t>URBAN SETTLEMENT ISSUES</a:t>
            </a:r>
          </a:p>
        </p:txBody>
      </p:sp>
      <p:pic>
        <p:nvPicPr>
          <p:cNvPr id="59397" name="Picture 4">
            <a:extLst>
              <a:ext uri="{FF2B5EF4-FFF2-40B4-BE49-F238E27FC236}">
                <a16:creationId xmlns:a16="http://schemas.microsoft.com/office/drawing/2014/main" xmlns="" id="{480A1DB2-8C56-42C7-A38F-1BBDDA837A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1489" y="797542"/>
            <a:ext cx="2498773" cy="15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7">
            <a:extLst>
              <a:ext uri="{FF2B5EF4-FFF2-40B4-BE49-F238E27FC236}">
                <a16:creationId xmlns:a16="http://schemas.microsoft.com/office/drawing/2014/main" xmlns="" id="{8285FB75-7DB2-449B-AFF3-C7FD233D63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0056" y="797542"/>
            <a:ext cx="2472954" cy="148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8">
            <a:extLst>
              <a:ext uri="{FF2B5EF4-FFF2-40B4-BE49-F238E27FC236}">
                <a16:creationId xmlns:a16="http://schemas.microsoft.com/office/drawing/2014/main" xmlns="" id="{B1B363B6-C88C-48BE-AC00-368C34A4621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58093" y="797542"/>
            <a:ext cx="2689553" cy="148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xmlns="" id="{B4C2729A-B139-420A-825D-A9215C502BD4}"/>
              </a:ext>
            </a:extLst>
          </p:cNvPr>
          <p:cNvSpPr>
            <a:spLocks noChangeArrowheads="1"/>
          </p:cNvSpPr>
          <p:nvPr/>
        </p:nvSpPr>
        <p:spPr bwMode="auto">
          <a:xfrm>
            <a:off x="1280626" y="-149181"/>
            <a:ext cx="9695299" cy="7156361"/>
          </a:xfrm>
          <a:prstGeom prst="rect">
            <a:avLst/>
          </a:prstGeom>
          <a:solidFill>
            <a:schemeClr val="bg1"/>
          </a:solidFill>
          <a:ln w="9525" algn="ctr">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1626"/>
          </a:p>
        </p:txBody>
      </p:sp>
      <p:grpSp>
        <p:nvGrpSpPr>
          <p:cNvPr id="60419" name="Group 11">
            <a:extLst>
              <a:ext uri="{FF2B5EF4-FFF2-40B4-BE49-F238E27FC236}">
                <a16:creationId xmlns:a16="http://schemas.microsoft.com/office/drawing/2014/main" xmlns="" id="{CBB724D8-8183-4F48-876A-A3655F5EA4A3}"/>
              </a:ext>
            </a:extLst>
          </p:cNvPr>
          <p:cNvGrpSpPr>
            <a:grpSpLocks/>
          </p:cNvGrpSpPr>
          <p:nvPr/>
        </p:nvGrpSpPr>
        <p:grpSpPr bwMode="auto">
          <a:xfrm>
            <a:off x="1672226" y="768853"/>
            <a:ext cx="4855538" cy="5475212"/>
            <a:chOff x="178693" y="1130623"/>
            <a:chExt cx="5373822" cy="6059337"/>
          </a:xfrm>
        </p:grpSpPr>
        <p:pic>
          <p:nvPicPr>
            <p:cNvPr id="60426" name="Picture 1">
              <a:extLst>
                <a:ext uri="{FF2B5EF4-FFF2-40B4-BE49-F238E27FC236}">
                  <a16:creationId xmlns:a16="http://schemas.microsoft.com/office/drawing/2014/main" xmlns="" id="{BE3B8AEE-8EEE-4415-8F0D-6CA1F63999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693" y="1130623"/>
              <a:ext cx="5373822" cy="605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7" name="TextBox 4">
              <a:extLst>
                <a:ext uri="{FF2B5EF4-FFF2-40B4-BE49-F238E27FC236}">
                  <a16:creationId xmlns:a16="http://schemas.microsoft.com/office/drawing/2014/main" xmlns="" id="{F9F9500C-2DFA-494C-BDA0-230AED0332F0}"/>
                </a:ext>
              </a:extLst>
            </p:cNvPr>
            <p:cNvSpPr txBox="1">
              <a:spLocks noChangeArrowheads="1"/>
            </p:cNvSpPr>
            <p:nvPr/>
          </p:nvSpPr>
          <p:spPr bwMode="auto">
            <a:xfrm>
              <a:off x="959225" y="4181167"/>
              <a:ext cx="2592288" cy="1087261"/>
            </a:xfrm>
            <a:prstGeom prst="rect">
              <a:avLst/>
            </a:prstGeom>
            <a:solidFill>
              <a:schemeClr val="bg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2892" b="1"/>
                <a:t>Informal Settlements</a:t>
              </a:r>
            </a:p>
          </p:txBody>
        </p:sp>
        <p:sp>
          <p:nvSpPr>
            <p:cNvPr id="60428" name="TextBox 5">
              <a:extLst>
                <a:ext uri="{FF2B5EF4-FFF2-40B4-BE49-F238E27FC236}">
                  <a16:creationId xmlns:a16="http://schemas.microsoft.com/office/drawing/2014/main" xmlns="" id="{6D381BF8-FB6C-4CFB-B985-208AF7A8EBF5}"/>
                </a:ext>
              </a:extLst>
            </p:cNvPr>
            <p:cNvSpPr txBox="1">
              <a:spLocks noChangeArrowheads="1"/>
            </p:cNvSpPr>
            <p:nvPr/>
          </p:nvSpPr>
          <p:spPr bwMode="auto">
            <a:xfrm>
              <a:off x="4102165" y="1510168"/>
              <a:ext cx="1296144" cy="84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2169" b="1">
                  <a:solidFill>
                    <a:schemeClr val="bg1"/>
                  </a:solidFill>
                </a:rPr>
                <a:t>What</a:t>
              </a:r>
            </a:p>
            <a:p>
              <a:pPr algn="ctr"/>
              <a:r>
                <a:rPr lang="en-ZA" altLang="en-US" sz="2169" b="1">
                  <a:solidFill>
                    <a:schemeClr val="bg1"/>
                  </a:solidFill>
                </a:rPr>
                <a:t> is it?</a:t>
              </a:r>
            </a:p>
          </p:txBody>
        </p:sp>
        <p:sp>
          <p:nvSpPr>
            <p:cNvPr id="60429" name="TextBox 6">
              <a:extLst>
                <a:ext uri="{FF2B5EF4-FFF2-40B4-BE49-F238E27FC236}">
                  <a16:creationId xmlns:a16="http://schemas.microsoft.com/office/drawing/2014/main" xmlns="" id="{9D92B268-3525-4BF0-A8CC-A6317123FEBA}"/>
                </a:ext>
              </a:extLst>
            </p:cNvPr>
            <p:cNvSpPr txBox="1">
              <a:spLocks noChangeArrowheads="1"/>
            </p:cNvSpPr>
            <p:nvPr/>
          </p:nvSpPr>
          <p:spPr bwMode="auto">
            <a:xfrm>
              <a:off x="4067125" y="3329294"/>
              <a:ext cx="1296144" cy="84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2169" b="1">
                  <a:solidFill>
                    <a:schemeClr val="bg1"/>
                  </a:solidFill>
                </a:rPr>
                <a:t>Where</a:t>
              </a:r>
            </a:p>
            <a:p>
              <a:pPr algn="ctr"/>
              <a:r>
                <a:rPr lang="en-ZA" altLang="en-US" sz="2169" b="1">
                  <a:solidFill>
                    <a:schemeClr val="bg1"/>
                  </a:solidFill>
                </a:rPr>
                <a:t> is it?</a:t>
              </a:r>
            </a:p>
          </p:txBody>
        </p:sp>
        <p:sp>
          <p:nvSpPr>
            <p:cNvPr id="60430" name="TextBox 7">
              <a:extLst>
                <a:ext uri="{FF2B5EF4-FFF2-40B4-BE49-F238E27FC236}">
                  <a16:creationId xmlns:a16="http://schemas.microsoft.com/office/drawing/2014/main" xmlns="" id="{0A9ACA2D-0A51-4F97-A48D-523593920A71}"/>
                </a:ext>
              </a:extLst>
            </p:cNvPr>
            <p:cNvSpPr txBox="1">
              <a:spLocks noChangeArrowheads="1"/>
            </p:cNvSpPr>
            <p:nvPr/>
          </p:nvSpPr>
          <p:spPr bwMode="auto">
            <a:xfrm>
              <a:off x="3856376" y="5259627"/>
              <a:ext cx="1661855" cy="47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2169" b="1">
                  <a:solidFill>
                    <a:schemeClr val="bg1"/>
                  </a:solidFill>
                </a:rPr>
                <a:t>Problems</a:t>
              </a:r>
            </a:p>
          </p:txBody>
        </p:sp>
      </p:grpSp>
      <p:sp>
        <p:nvSpPr>
          <p:cNvPr id="60420" name="TextBox 8">
            <a:extLst>
              <a:ext uri="{FF2B5EF4-FFF2-40B4-BE49-F238E27FC236}">
                <a16:creationId xmlns:a16="http://schemas.microsoft.com/office/drawing/2014/main" xmlns="" id="{E7F6EC6A-A1CE-46F3-A74D-77CA115E405D}"/>
              </a:ext>
            </a:extLst>
          </p:cNvPr>
          <p:cNvSpPr txBox="1">
            <a:spLocks noChangeArrowheads="1"/>
          </p:cNvSpPr>
          <p:nvPr/>
        </p:nvSpPr>
        <p:spPr bwMode="auto">
          <a:xfrm>
            <a:off x="6496206" y="945289"/>
            <a:ext cx="4000620" cy="1093761"/>
          </a:xfrm>
          <a:prstGeom prst="rect">
            <a:avLst/>
          </a:prstGeom>
          <a:noFill/>
          <a:ln w="476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ZA" altLang="en-US" sz="2169" b="1"/>
              <a:t>Sometimes illegal settlement of make-shift dwellings made from scrap materials</a:t>
            </a:r>
          </a:p>
        </p:txBody>
      </p:sp>
      <p:sp>
        <p:nvSpPr>
          <p:cNvPr id="60421" name="TextBox 9">
            <a:extLst>
              <a:ext uri="{FF2B5EF4-FFF2-40B4-BE49-F238E27FC236}">
                <a16:creationId xmlns:a16="http://schemas.microsoft.com/office/drawing/2014/main" xmlns="" id="{91B9787F-72C9-49B5-B3FC-9A8796DB845F}"/>
              </a:ext>
            </a:extLst>
          </p:cNvPr>
          <p:cNvSpPr txBox="1">
            <a:spLocks noChangeArrowheads="1"/>
          </p:cNvSpPr>
          <p:nvPr/>
        </p:nvSpPr>
        <p:spPr bwMode="auto">
          <a:xfrm>
            <a:off x="6496206" y="2450003"/>
            <a:ext cx="4000620" cy="1093761"/>
          </a:xfrm>
          <a:prstGeom prst="rect">
            <a:avLst/>
          </a:prstGeom>
          <a:noFill/>
          <a:ln w="476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ZA" altLang="en-US" sz="2169" b="1"/>
              <a:t>On the edge of cities. Some can be up to 30 km away from the CBD.</a:t>
            </a:r>
          </a:p>
        </p:txBody>
      </p:sp>
      <p:sp>
        <p:nvSpPr>
          <p:cNvPr id="60422" name="TextBox 10">
            <a:extLst>
              <a:ext uri="{FF2B5EF4-FFF2-40B4-BE49-F238E27FC236}">
                <a16:creationId xmlns:a16="http://schemas.microsoft.com/office/drawing/2014/main" xmlns="" id="{90BD2897-BB68-4B5D-B928-00C866052AAC}"/>
              </a:ext>
            </a:extLst>
          </p:cNvPr>
          <p:cNvSpPr txBox="1">
            <a:spLocks noChangeArrowheads="1"/>
          </p:cNvSpPr>
          <p:nvPr/>
        </p:nvSpPr>
        <p:spPr bwMode="auto">
          <a:xfrm>
            <a:off x="6540674" y="3842833"/>
            <a:ext cx="3999185" cy="2428998"/>
          </a:xfrm>
          <a:prstGeom prst="rect">
            <a:avLst/>
          </a:prstGeom>
          <a:noFill/>
          <a:ln w="476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ZA" altLang="en-US" sz="2169" b="1"/>
              <a:t>Lack of infrastructure</a:t>
            </a:r>
          </a:p>
          <a:p>
            <a:pPr>
              <a:buFont typeface="Arial" panose="020B0604020202020204" pitchFamily="34" charset="0"/>
              <a:buChar char="•"/>
            </a:pPr>
            <a:r>
              <a:rPr lang="en-ZA" altLang="en-US" sz="2169" b="1"/>
              <a:t>No proper sanitation, clean water, electricity, refuse removal.</a:t>
            </a:r>
          </a:p>
          <a:p>
            <a:pPr>
              <a:buFont typeface="Arial" panose="020B0604020202020204" pitchFamily="34" charset="0"/>
              <a:buChar char="•"/>
            </a:pPr>
            <a:r>
              <a:rPr lang="en-ZA" altLang="en-US" sz="2169" b="1"/>
              <a:t>Lack of amenities.</a:t>
            </a:r>
          </a:p>
          <a:p>
            <a:pPr>
              <a:buFont typeface="Arial" panose="020B0604020202020204" pitchFamily="34" charset="0"/>
              <a:buChar char="•"/>
            </a:pPr>
            <a:r>
              <a:rPr lang="en-ZA" altLang="en-US" sz="2169" b="1"/>
              <a:t>Fire</a:t>
            </a:r>
          </a:p>
          <a:p>
            <a:pPr>
              <a:buFont typeface="Arial" panose="020B0604020202020204" pitchFamily="34" charset="0"/>
              <a:buChar char="•"/>
            </a:pPr>
            <a:r>
              <a:rPr lang="en-ZA" altLang="en-US" sz="2169" b="1"/>
              <a:t>High population density</a:t>
            </a:r>
          </a:p>
        </p:txBody>
      </p:sp>
      <p:sp>
        <p:nvSpPr>
          <p:cNvPr id="60423" name="TextBox 3">
            <a:extLst>
              <a:ext uri="{FF2B5EF4-FFF2-40B4-BE49-F238E27FC236}">
                <a16:creationId xmlns:a16="http://schemas.microsoft.com/office/drawing/2014/main" xmlns="" id="{5EE9E6CA-F778-462E-92EA-B32A82314AC1}"/>
              </a:ext>
            </a:extLst>
          </p:cNvPr>
          <p:cNvSpPr txBox="1">
            <a:spLocks noChangeArrowheads="1"/>
          </p:cNvSpPr>
          <p:nvPr/>
        </p:nvSpPr>
        <p:spPr bwMode="auto">
          <a:xfrm>
            <a:off x="2131242" y="140574"/>
            <a:ext cx="5726236" cy="53739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ZA" altLang="en-US" sz="2892" b="1"/>
              <a:t>URBAN SETTLEMENT ISSUES</a:t>
            </a:r>
          </a:p>
        </p:txBody>
      </p:sp>
      <p:sp>
        <p:nvSpPr>
          <p:cNvPr id="60424" name="TextBox 12">
            <a:extLst>
              <a:ext uri="{FF2B5EF4-FFF2-40B4-BE49-F238E27FC236}">
                <a16:creationId xmlns:a16="http://schemas.microsoft.com/office/drawing/2014/main" xmlns="" id="{A7A263C9-E5BC-4D8C-BE1C-F98D2847748B}"/>
              </a:ext>
            </a:extLst>
          </p:cNvPr>
          <p:cNvSpPr txBox="1">
            <a:spLocks noChangeArrowheads="1"/>
          </p:cNvSpPr>
          <p:nvPr/>
        </p:nvSpPr>
        <p:spPr bwMode="auto">
          <a:xfrm>
            <a:off x="3948662" y="6341606"/>
            <a:ext cx="2798569" cy="426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ZA" altLang="en-US" sz="2169" b="1">
                <a:solidFill>
                  <a:srgbClr val="FF0000"/>
                </a:solidFill>
              </a:rPr>
              <a:t>NB How managed?</a:t>
            </a:r>
          </a:p>
        </p:txBody>
      </p:sp>
      <p:sp>
        <p:nvSpPr>
          <p:cNvPr id="14" name="Bent-Up Arrow 13">
            <a:extLst>
              <a:ext uri="{FF2B5EF4-FFF2-40B4-BE49-F238E27FC236}">
                <a16:creationId xmlns:a16="http://schemas.microsoft.com/office/drawing/2014/main" xmlns="" id="{EF87915C-C46D-4858-A435-B87E326CE1CE}"/>
              </a:ext>
            </a:extLst>
          </p:cNvPr>
          <p:cNvSpPr/>
          <p:nvPr/>
        </p:nvSpPr>
        <p:spPr bwMode="auto">
          <a:xfrm>
            <a:off x="6527764" y="6287099"/>
            <a:ext cx="2229101" cy="329918"/>
          </a:xfrm>
          <a:prstGeom prst="bentUpArrow">
            <a:avLst/>
          </a:prstGeom>
          <a:solidFill>
            <a:srgbClr val="FF0000"/>
          </a:solidFill>
          <a:ln w="9525" cap="flat" cmpd="sng" algn="ctr">
            <a:solidFill>
              <a:srgbClr val="FF0000"/>
            </a:solidFill>
            <a:prstDash val="solid"/>
            <a:round/>
            <a:headEnd type="none" w="med" len="med"/>
            <a:tailEnd type="none" w="med" len="med"/>
          </a:ln>
          <a:effectLst/>
        </p:spPr>
        <p:txBody>
          <a:bodyPr/>
          <a:lstStyle/>
          <a:p>
            <a:pPr>
              <a:defRPr/>
            </a:pPr>
            <a:endParaRPr lang="en-ZA" sz="1626"/>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EBF46-8F2D-43F4-BE77-D98C89D600F3}"/>
              </a:ext>
            </a:extLst>
          </p:cNvPr>
          <p:cNvSpPr>
            <a:spLocks noGrp="1"/>
          </p:cNvSpPr>
          <p:nvPr>
            <p:ph type="title"/>
          </p:nvPr>
        </p:nvSpPr>
        <p:spPr/>
        <p:txBody>
          <a:bodyPr/>
          <a:lstStyle/>
          <a:p>
            <a:r>
              <a:rPr lang="en-US" dirty="0"/>
              <a:t>Urban settlements</a:t>
            </a:r>
            <a:endParaRPr lang="en-ZA" dirty="0"/>
          </a:p>
        </p:txBody>
      </p:sp>
      <p:sp>
        <p:nvSpPr>
          <p:cNvPr id="3" name="Content Placeholder 2">
            <a:extLst>
              <a:ext uri="{FF2B5EF4-FFF2-40B4-BE49-F238E27FC236}">
                <a16:creationId xmlns:a16="http://schemas.microsoft.com/office/drawing/2014/main" xmlns="" id="{656D8C9F-A23B-44AA-A72C-B1C7DD014093}"/>
              </a:ext>
            </a:extLst>
          </p:cNvPr>
          <p:cNvSpPr>
            <a:spLocks noGrp="1"/>
          </p:cNvSpPr>
          <p:nvPr>
            <p:ph idx="1"/>
          </p:nvPr>
        </p:nvSpPr>
        <p:spPr/>
        <p:txBody>
          <a:bodyPr>
            <a:normAutofit/>
          </a:bodyPr>
          <a:lstStyle/>
          <a:p>
            <a:r>
              <a:rPr lang="en-US" b="1" dirty="0"/>
              <a:t>Urban Structure and patterns</a:t>
            </a:r>
            <a:endParaRPr lang="en-ZA" dirty="0"/>
          </a:p>
          <a:p>
            <a:pPr lvl="0"/>
            <a:r>
              <a:rPr lang="en-ZA" dirty="0"/>
              <a:t>Internal structure and patterns of urban settlements: land use zones; concept of the urban profile; and factors influencing the morphological structure of a city.</a:t>
            </a:r>
          </a:p>
          <a:p>
            <a:pPr lvl="0"/>
            <a:r>
              <a:rPr lang="en-ZA" dirty="0"/>
              <a:t>Models of urban structure, such as multiple-nuclei, the modern American-western city; the Third world city and the South African city; and</a:t>
            </a:r>
          </a:p>
          <a:p>
            <a:r>
              <a:rPr lang="en-ZA" dirty="0"/>
              <a:t>Changing urban patterns and land use in South African cities.</a:t>
            </a:r>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10433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0A3F14-B719-41B9-A684-AFBCB98514EB}"/>
              </a:ext>
            </a:extLst>
          </p:cNvPr>
          <p:cNvSpPr>
            <a:spLocks noGrp="1"/>
          </p:cNvSpPr>
          <p:nvPr>
            <p:ph type="title"/>
          </p:nvPr>
        </p:nvSpPr>
        <p:spPr>
          <a:xfrm>
            <a:off x="609600" y="2155971"/>
            <a:ext cx="10972800" cy="2273415"/>
          </a:xfrm>
        </p:spPr>
        <p:txBody>
          <a:bodyPr/>
          <a:lstStyle/>
          <a:p>
            <a:r>
              <a:rPr lang="en-US"/>
              <a:t>THANK YOU</a:t>
            </a:r>
            <a:endParaRPr lang="en-ZA" dirty="0"/>
          </a:p>
        </p:txBody>
      </p:sp>
    </p:spTree>
    <p:extLst>
      <p:ext uri="{BB962C8B-B14F-4D97-AF65-F5344CB8AC3E}">
        <p14:creationId xmlns:p14="http://schemas.microsoft.com/office/powerpoint/2010/main" val="3060372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434EB8-F624-4A36-BD61-C744C52D1051}"/>
              </a:ext>
            </a:extLst>
          </p:cNvPr>
          <p:cNvSpPr>
            <a:spLocks noGrp="1"/>
          </p:cNvSpPr>
          <p:nvPr>
            <p:ph type="title"/>
          </p:nvPr>
        </p:nvSpPr>
        <p:spPr>
          <a:xfrm>
            <a:off x="609600" y="274638"/>
            <a:ext cx="10972800" cy="815931"/>
          </a:xfrm>
        </p:spPr>
        <p:txBody>
          <a:bodyPr/>
          <a:lstStyle/>
          <a:p>
            <a:r>
              <a:rPr lang="en-US" dirty="0"/>
              <a:t>Urban Settlements</a:t>
            </a:r>
            <a:endParaRPr lang="en-ZA" dirty="0"/>
          </a:p>
        </p:txBody>
      </p:sp>
      <p:sp>
        <p:nvSpPr>
          <p:cNvPr id="3" name="Content Placeholder 2">
            <a:extLst>
              <a:ext uri="{FF2B5EF4-FFF2-40B4-BE49-F238E27FC236}">
                <a16:creationId xmlns:a16="http://schemas.microsoft.com/office/drawing/2014/main" xmlns="" id="{C2C1EADE-A936-403B-80D5-BDC4B3AC5070}"/>
              </a:ext>
            </a:extLst>
          </p:cNvPr>
          <p:cNvSpPr>
            <a:spLocks noGrp="1"/>
          </p:cNvSpPr>
          <p:nvPr>
            <p:ph idx="1"/>
          </p:nvPr>
        </p:nvSpPr>
        <p:spPr/>
        <p:txBody>
          <a:bodyPr>
            <a:normAutofit/>
          </a:bodyPr>
          <a:lstStyle/>
          <a:p>
            <a:r>
              <a:rPr lang="en-US" sz="2400" b="1" dirty="0">
                <a:latin typeface="Arial" panose="020B0604020202020204" pitchFamily="34" charset="0"/>
                <a:cs typeface="Arial" panose="020B0604020202020204" pitchFamily="34" charset="0"/>
              </a:rPr>
              <a:t>Urban Settlement issues</a:t>
            </a:r>
            <a:endParaRPr lang="en-ZA" sz="2400" dirty="0">
              <a:latin typeface="Arial" panose="020B0604020202020204" pitchFamily="34" charset="0"/>
              <a:cs typeface="Arial" panose="020B0604020202020204" pitchFamily="34" charset="0"/>
            </a:endParaRPr>
          </a:p>
          <a:p>
            <a:pPr lvl="0"/>
            <a:r>
              <a:rPr lang="en-ZA" sz="2400" dirty="0">
                <a:latin typeface="Arial" panose="020B0604020202020204" pitchFamily="34" charset="0"/>
                <a:cs typeface="Arial" panose="020B0604020202020204" pitchFamily="34" charset="0"/>
              </a:rPr>
              <a:t>Recent urbanisation patterns in South Africa.</a:t>
            </a:r>
          </a:p>
          <a:p>
            <a:pPr lvl="0"/>
            <a:r>
              <a:rPr lang="en-ZA" sz="2400" dirty="0">
                <a:latin typeface="Arial" panose="020B0604020202020204" pitchFamily="34" charset="0"/>
                <a:cs typeface="Arial" panose="020B0604020202020204" pitchFamily="34" charset="0"/>
              </a:rPr>
              <a:t>Urban issues related to rapid urbanisation: lack of planning, housing shortage, overcrowding, traffic congestion and problems with service provision;</a:t>
            </a:r>
          </a:p>
          <a:p>
            <a:pPr lvl="0"/>
            <a:r>
              <a:rPr lang="en-ZA" sz="2400" dirty="0">
                <a:latin typeface="Arial" panose="020B0604020202020204" pitchFamily="34" charset="0"/>
                <a:cs typeface="Arial" panose="020B0604020202020204" pitchFamily="34" charset="0"/>
              </a:rPr>
              <a:t>The growth of informal settlements and associated issues: case studies from the world and South Africa; and</a:t>
            </a:r>
          </a:p>
          <a:p>
            <a:r>
              <a:rPr lang="en-ZA" sz="2400" dirty="0">
                <a:latin typeface="Arial" panose="020B0604020202020204" pitchFamily="34" charset="0"/>
                <a:cs typeface="Arial" panose="020B0604020202020204" pitchFamily="34" charset="0"/>
              </a:rPr>
              <a:t>Case studies that show how selected urban areas in South Africa are managing </a:t>
            </a:r>
          </a:p>
          <a:p>
            <a:r>
              <a:rPr lang="en-ZA" sz="2400" dirty="0">
                <a:latin typeface="Arial" panose="020B0604020202020204" pitchFamily="34" charset="0"/>
                <a:cs typeface="Arial" panose="020B0604020202020204" pitchFamily="34" charset="0"/>
              </a:rPr>
              <a:t>urban challenges, handling environmental, economic and social justice concerns</a:t>
            </a:r>
          </a:p>
        </p:txBody>
      </p:sp>
    </p:spTree>
    <p:extLst>
      <p:ext uri="{BB962C8B-B14F-4D97-AF65-F5344CB8AC3E}">
        <p14:creationId xmlns:p14="http://schemas.microsoft.com/office/powerpoint/2010/main" val="4035414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98D0CB-6CB4-402D-818B-243903761BD3}"/>
              </a:ext>
            </a:extLst>
          </p:cNvPr>
          <p:cNvSpPr>
            <a:spLocks noGrp="1"/>
          </p:cNvSpPr>
          <p:nvPr>
            <p:ph type="title"/>
          </p:nvPr>
        </p:nvSpPr>
        <p:spPr/>
        <p:txBody>
          <a:bodyPr/>
          <a:lstStyle/>
          <a:p>
            <a:r>
              <a:rPr lang="en-US" dirty="0"/>
              <a:t>Urban Settlements</a:t>
            </a:r>
            <a:endParaRPr lang="en-ZA" dirty="0"/>
          </a:p>
        </p:txBody>
      </p:sp>
      <p:sp>
        <p:nvSpPr>
          <p:cNvPr id="3" name="Content Placeholder 2">
            <a:extLst>
              <a:ext uri="{FF2B5EF4-FFF2-40B4-BE49-F238E27FC236}">
                <a16:creationId xmlns:a16="http://schemas.microsoft.com/office/drawing/2014/main" xmlns="" id="{A86CA541-9D6F-4C94-868B-61B02E78AA42}"/>
              </a:ext>
            </a:extLst>
          </p:cNvPr>
          <p:cNvSpPr>
            <a:spLocks noGrp="1"/>
          </p:cNvSpPr>
          <p:nvPr>
            <p:ph idx="1"/>
          </p:nvPr>
        </p:nvSpPr>
        <p:spPr/>
        <p:txBody>
          <a:bodyPr/>
          <a:lstStyle/>
          <a:p>
            <a:r>
              <a:rPr lang="en-US" b="1" dirty="0"/>
              <a:t>Urban Settlements – are towns or cities where </a:t>
            </a:r>
            <a:r>
              <a:rPr lang="en-US" b="1" dirty="0">
                <a:solidFill>
                  <a:srgbClr val="FF0000"/>
                </a:solidFill>
              </a:rPr>
              <a:t>Secondary ,Tertiary </a:t>
            </a:r>
            <a:r>
              <a:rPr lang="en-US" b="1" dirty="0"/>
              <a:t>and </a:t>
            </a:r>
            <a:r>
              <a:rPr lang="en-US" b="1" dirty="0">
                <a:solidFill>
                  <a:srgbClr val="FF0000"/>
                </a:solidFill>
              </a:rPr>
              <a:t>Quaternary</a:t>
            </a:r>
            <a:r>
              <a:rPr lang="en-US" b="1" dirty="0"/>
              <a:t> activities takes place.</a:t>
            </a:r>
          </a:p>
          <a:p>
            <a:r>
              <a:rPr lang="en-US" b="1" dirty="0"/>
              <a:t>An increasing amount of people are living in urban areas, so towns and cities are growing larger and more complex all the time.</a:t>
            </a:r>
          </a:p>
          <a:p>
            <a:r>
              <a:rPr lang="en-US" b="1" i="1" dirty="0">
                <a:solidFill>
                  <a:srgbClr val="FF0000"/>
                </a:solidFill>
              </a:rPr>
              <a:t>Remember the reasons why people move from rural to urban areas</a:t>
            </a:r>
            <a:r>
              <a:rPr lang="en-US" b="1" dirty="0">
                <a:solidFill>
                  <a:srgbClr val="FF0000"/>
                </a:solidFill>
              </a:rPr>
              <a:t>.</a:t>
            </a:r>
            <a:endParaRPr lang="en-ZA" b="1" dirty="0">
              <a:solidFill>
                <a:srgbClr val="FF0000"/>
              </a:solidFill>
            </a:endParaRPr>
          </a:p>
        </p:txBody>
      </p:sp>
    </p:spTree>
    <p:extLst>
      <p:ext uri="{BB962C8B-B14F-4D97-AF65-F5344CB8AC3E}">
        <p14:creationId xmlns:p14="http://schemas.microsoft.com/office/powerpoint/2010/main" val="2325405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3735C0-0E80-4125-948E-E8F2FC4BC348}"/>
              </a:ext>
            </a:extLst>
          </p:cNvPr>
          <p:cNvSpPr>
            <a:spLocks noGrp="1"/>
          </p:cNvSpPr>
          <p:nvPr>
            <p:ph type="title"/>
          </p:nvPr>
        </p:nvSpPr>
        <p:spPr/>
        <p:txBody>
          <a:bodyPr/>
          <a:lstStyle/>
          <a:p>
            <a:r>
              <a:rPr lang="en-US" dirty="0"/>
              <a:t>Secondary Activities</a:t>
            </a:r>
            <a:endParaRPr lang="en-ZA" dirty="0"/>
          </a:p>
        </p:txBody>
      </p:sp>
      <p:sp>
        <p:nvSpPr>
          <p:cNvPr id="3" name="Content Placeholder 2">
            <a:extLst>
              <a:ext uri="{FF2B5EF4-FFF2-40B4-BE49-F238E27FC236}">
                <a16:creationId xmlns:a16="http://schemas.microsoft.com/office/drawing/2014/main" xmlns="" id="{0EA09D6C-7849-49D1-8320-8C63D488B69A}"/>
              </a:ext>
            </a:extLst>
          </p:cNvPr>
          <p:cNvSpPr>
            <a:spLocks noGrp="1"/>
          </p:cNvSpPr>
          <p:nvPr>
            <p:ph idx="1"/>
          </p:nvPr>
        </p:nvSpPr>
        <p:spPr/>
        <p:txBody>
          <a:bodyPr>
            <a:normAutofit/>
          </a:bodyPr>
          <a:lstStyle/>
          <a:p>
            <a:r>
              <a:rPr lang="en-US" sz="2800" dirty="0"/>
              <a:t>Secondary Industries involves the transformation of the raw material into the finished or manufactured goods. This sector has developed because of the demand for more goods and services, and it also helps in the industrialization process. </a:t>
            </a:r>
          </a:p>
          <a:p>
            <a:r>
              <a:rPr lang="en-US" sz="2800" dirty="0"/>
              <a:t>The examples of various industries are raw wool, which is woven into better quality wool and woolen clothing, wood is converted into furniture, textiles into various clothes and steel is made into cars, aerospace manufacturing, shipbuilding and much more like industries are related to it.</a:t>
            </a:r>
            <a:endParaRPr lang="en-ZA" sz="2800" dirty="0"/>
          </a:p>
        </p:txBody>
      </p:sp>
    </p:spTree>
    <p:extLst>
      <p:ext uri="{BB962C8B-B14F-4D97-AF65-F5344CB8AC3E}">
        <p14:creationId xmlns:p14="http://schemas.microsoft.com/office/powerpoint/2010/main" val="105973384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2033</TotalTime>
  <Words>2684</Words>
  <Application>Microsoft Office PowerPoint</Application>
  <PresentationFormat>Widescreen</PresentationFormat>
  <Paragraphs>598</Paragraphs>
  <Slides>60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Arial Narrow</vt:lpstr>
      <vt:lpstr>Calibri</vt:lpstr>
      <vt:lpstr>Segoe Print</vt:lpstr>
      <vt:lpstr>Symbol</vt:lpstr>
      <vt:lpstr>Times New Roman</vt:lpstr>
      <vt:lpstr>1_Office Theme</vt:lpstr>
      <vt:lpstr>          TOPIC: SETTLEMENT GEOGRAPHY Revision of: Rural Settlements  Urban Settlements 24 April 2020 </vt:lpstr>
      <vt:lpstr>The classification of Rural Settlements</vt:lpstr>
      <vt:lpstr>The Factors of Site, Situation and Distribution of Rural Settlements</vt:lpstr>
      <vt:lpstr> Topics -Urban Settlements </vt:lpstr>
      <vt:lpstr>Urban Settlements </vt:lpstr>
      <vt:lpstr>Urban settlements</vt:lpstr>
      <vt:lpstr>Urban Settlements</vt:lpstr>
      <vt:lpstr>Urban Settlements</vt:lpstr>
      <vt:lpstr>Secondary Activities</vt:lpstr>
      <vt:lpstr>Tertiary Activities</vt:lpstr>
      <vt:lpstr>Quaternary Activities</vt:lpstr>
      <vt:lpstr>PowerPoint Presentation</vt:lpstr>
      <vt:lpstr>The classification of Urban Settlements</vt:lpstr>
      <vt:lpstr>The Factors of Site, Situation and Distribution </vt:lpstr>
      <vt:lpstr>PowerPoint Presentation</vt:lpstr>
      <vt:lpstr>The Distribution of Urban Settlements</vt:lpstr>
      <vt:lpstr>The Distribution of Urban Settlements</vt:lpstr>
      <vt:lpstr>PowerPoint Presentation</vt:lpstr>
      <vt:lpstr>PowerPoint Presentation</vt:lpstr>
      <vt:lpstr>PowerPoint Presentation</vt:lpstr>
      <vt:lpstr>The Distribution of Urban Settlements The Central Place Theory and Distribution </vt:lpstr>
      <vt:lpstr>   The Distribution of Urban Settlements The Central Place Theory and Distribution </vt:lpstr>
      <vt:lpstr>The Distribution of Urban Settlements The Central Place Theory and Distribution </vt:lpstr>
      <vt:lpstr>The Central Place Hierarchy </vt:lpstr>
      <vt:lpstr>The Distribution of Urban Settlements The Central Place Theory and Distribution </vt:lpstr>
      <vt:lpstr>PowerPoint Presentation</vt:lpstr>
      <vt:lpstr>The Urban Hierarchy </vt:lpstr>
      <vt:lpstr>PowerPoint Presentation</vt:lpstr>
      <vt:lpstr>PowerPoint Presentation</vt:lpstr>
      <vt:lpstr>PowerPoint Presentation</vt:lpstr>
      <vt:lpstr>ASSESSMENT 1 – UNDERSTANDING SETTLEMENT CLASSIFICATION AND URBAN SETTLEMENT HIERARCHY</vt:lpstr>
      <vt:lpstr>ASSESSMENT 4 – UNDERSTANDING URBAN SETTLEMENT HIERARCHY CONCEPTS</vt:lpstr>
      <vt:lpstr>PowerPoint Presentation</vt:lpstr>
      <vt:lpstr>Structure of an Urban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Penny Japhta</dc:creator>
  <cp:lastModifiedBy>V.Westphal</cp:lastModifiedBy>
  <cp:revision>59</cp:revision>
  <dcterms:created xsi:type="dcterms:W3CDTF">2020-04-04T13:36:54Z</dcterms:created>
  <dcterms:modified xsi:type="dcterms:W3CDTF">2020-05-04T10:03:47Z</dcterms:modified>
</cp:coreProperties>
</file>